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handoutMasterIdLst>
    <p:handoutMasterId r:id="rId20"/>
  </p:handout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3" r:id="rId15"/>
    <p:sldId id="270" r:id="rId16"/>
    <p:sldId id="271" r:id="rId17"/>
    <p:sldId id="272"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8">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61037" autoAdjust="0"/>
  </p:normalViewPr>
  <p:slideViewPr>
    <p:cSldViewPr>
      <p:cViewPr varScale="1">
        <p:scale>
          <a:sx n="113" d="100"/>
          <a:sy n="113" d="100"/>
        </p:scale>
        <p:origin x="1476" y="96"/>
      </p:cViewPr>
      <p:guideLst>
        <p:guide orient="horz" pos="1008"/>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howGuides="1">
      <p:cViewPr varScale="1">
        <p:scale>
          <a:sx n="87" d="100"/>
          <a:sy n="87" d="100"/>
        </p:scale>
        <p:origin x="-190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6663E33-BCE4-40ED-9F9F-313290B2A71B}" type="datetimeFigureOut">
              <a:rPr lang="en-US" smtClean="0"/>
              <a:pPr/>
              <a:t>2/3/2015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626B9F-8B65-47C5-8526-E3F24836486D}" type="slidenum">
              <a:rPr lang="en-US" smtClean="0"/>
              <a:pPr/>
              <a:t>‹#›</a:t>
            </a:fld>
            <a:endParaRPr lang="en-US" dirty="0"/>
          </a:p>
        </p:txBody>
      </p:sp>
    </p:spTree>
    <p:extLst>
      <p:ext uri="{BB962C8B-B14F-4D97-AF65-F5344CB8AC3E}">
        <p14:creationId xmlns:p14="http://schemas.microsoft.com/office/powerpoint/2010/main" val="6893548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6F89F8-590B-495C-82B9-D20B8BEA426D}" type="datetimeFigureOut">
              <a:rPr lang="en-US" smtClean="0"/>
              <a:pPr/>
              <a:t>2/3/2015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A2CA7C-7ACD-401F-82CE-722E7B330B53}" type="slidenum">
              <a:rPr lang="en-US" smtClean="0"/>
              <a:pPr/>
              <a:t>‹#›</a:t>
            </a:fld>
            <a:endParaRPr lang="en-US" dirty="0"/>
          </a:p>
        </p:txBody>
      </p:sp>
    </p:spTree>
    <p:extLst>
      <p:ext uri="{BB962C8B-B14F-4D97-AF65-F5344CB8AC3E}">
        <p14:creationId xmlns:p14="http://schemas.microsoft.com/office/powerpoint/2010/main" val="2915789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5E46C6F-9329-464F-939F-F26D3BD78C7C}"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694026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A2CA7C-7ACD-401F-82CE-722E7B330B53}" type="slidenum">
              <a:rPr lang="en-US" smtClean="0"/>
              <a:pPr/>
              <a:t>2</a:t>
            </a:fld>
            <a:endParaRPr lang="en-US" dirty="0"/>
          </a:p>
        </p:txBody>
      </p:sp>
    </p:spTree>
    <p:extLst>
      <p:ext uri="{BB962C8B-B14F-4D97-AF65-F5344CB8AC3E}">
        <p14:creationId xmlns:p14="http://schemas.microsoft.com/office/powerpoint/2010/main" val="3252978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a:ln/>
        </p:spPr>
      </p:sp>
      <p:sp>
        <p:nvSpPr>
          <p:cNvPr id="17410"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p:txBody>
          <a:bodyPr/>
          <a:lstStyle/>
          <a:p>
            <a:pPr>
              <a:defRPr/>
            </a:pPr>
            <a:fld id="{0C1CD99C-4FA5-4F7B-BC13-A93ADB1F1C69}" type="slidenum">
              <a:rPr lang="en-US" smtClean="0"/>
              <a:pPr>
                <a:defRPr/>
              </a:pPr>
              <a:t>3</a:t>
            </a:fld>
            <a:endParaRPr lang="en-US" smtClean="0"/>
          </a:p>
        </p:txBody>
      </p:sp>
    </p:spTree>
    <p:extLst>
      <p:ext uri="{BB962C8B-B14F-4D97-AF65-F5344CB8AC3E}">
        <p14:creationId xmlns:p14="http://schemas.microsoft.com/office/powerpoint/2010/main" val="3642479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6724226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Generic">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3042"/>
          <a:stretch/>
        </p:blipFill>
        <p:spPr>
          <a:xfrm>
            <a:off x="0" y="0"/>
            <a:ext cx="9143998" cy="6858000"/>
          </a:xfrm>
          <a:prstGeom prst="rect">
            <a:avLst/>
          </a:prstGeom>
        </p:spPr>
      </p:pic>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val="0"/>
              </a:ext>
            </a:extLst>
          </a:blip>
          <a:srcRect l="8696" b="49615"/>
          <a:stretch/>
        </p:blipFill>
        <p:spPr>
          <a:xfrm>
            <a:off x="-190500" y="19050"/>
            <a:ext cx="9601199" cy="6854845"/>
          </a:xfrm>
          <a:prstGeom prst="rect">
            <a:avLst/>
          </a:prstGeom>
        </p:spPr>
      </p:pic>
      <p:sp>
        <p:nvSpPr>
          <p:cNvPr id="16" name="Text Placeholder 21"/>
          <p:cNvSpPr>
            <a:spLocks noGrp="1"/>
          </p:cNvSpPr>
          <p:nvPr userDrawn="1">
            <p:ph type="body" sz="quarter" idx="15" hasCustomPrompt="1"/>
          </p:nvPr>
        </p:nvSpPr>
        <p:spPr>
          <a:xfrm>
            <a:off x="6477000" y="6248400"/>
            <a:ext cx="2191295" cy="425787"/>
          </a:xfrm>
        </p:spPr>
        <p:txBody>
          <a:bodyPr>
            <a:normAutofit/>
          </a:bodyPr>
          <a:lstStyle>
            <a:lvl1pPr algn="r">
              <a:buNone/>
              <a:defRPr sz="1200">
                <a:solidFill>
                  <a:schemeClr val="tx1"/>
                </a:solidFill>
              </a:defRPr>
            </a:lvl1pPr>
          </a:lstStyle>
          <a:p>
            <a:pPr lvl="0"/>
            <a:r>
              <a:rPr lang="en-US" dirty="0" smtClean="0"/>
              <a:t>Click to add date</a:t>
            </a:r>
          </a:p>
        </p:txBody>
      </p:sp>
      <p:sp>
        <p:nvSpPr>
          <p:cNvPr id="19" name="Text Placeholder 21"/>
          <p:cNvSpPr>
            <a:spLocks noGrp="1"/>
          </p:cNvSpPr>
          <p:nvPr userDrawn="1">
            <p:ph type="body" sz="quarter" idx="16" hasCustomPrompt="1"/>
          </p:nvPr>
        </p:nvSpPr>
        <p:spPr>
          <a:xfrm>
            <a:off x="4953000" y="5410200"/>
            <a:ext cx="3715295" cy="802768"/>
          </a:xfrm>
        </p:spPr>
        <p:txBody>
          <a:bodyPr>
            <a:noAutofit/>
          </a:bodyPr>
          <a:lstStyle>
            <a:lvl1pPr marL="0" indent="0" algn="r">
              <a:buNone/>
              <a:defRPr sz="1500">
                <a:solidFill>
                  <a:schemeClr val="tx1"/>
                </a:solidFill>
              </a:defRPr>
            </a:lvl1pPr>
          </a:lstStyle>
          <a:p>
            <a:pPr lvl="0"/>
            <a:r>
              <a:rPr lang="en-US" dirty="0" smtClean="0"/>
              <a:t>Click to add presenter(s) name, title and presentation type</a:t>
            </a:r>
          </a:p>
        </p:txBody>
      </p:sp>
      <p:sp>
        <p:nvSpPr>
          <p:cNvPr id="34" name="Title 1"/>
          <p:cNvSpPr>
            <a:spLocks noGrp="1"/>
          </p:cNvSpPr>
          <p:nvPr userDrawn="1">
            <p:ph type="title"/>
          </p:nvPr>
        </p:nvSpPr>
        <p:spPr>
          <a:xfrm>
            <a:off x="685800" y="954024"/>
            <a:ext cx="6879265" cy="722376"/>
          </a:xfrm>
        </p:spPr>
        <p:txBody>
          <a:bodyPr anchor="b">
            <a:noAutofit/>
          </a:bodyPr>
          <a:lstStyle>
            <a:lvl1pPr algn="l">
              <a:defRPr sz="6000" b="0" i="0" cap="none">
                <a:solidFill>
                  <a:schemeClr val="tx2"/>
                </a:solidFill>
              </a:defRPr>
            </a:lvl1pPr>
          </a:lstStyle>
          <a:p>
            <a:endParaRPr lang="en-US" dirty="0"/>
          </a:p>
        </p:txBody>
      </p:sp>
      <p:sp>
        <p:nvSpPr>
          <p:cNvPr id="35" name="Text Placeholder 2"/>
          <p:cNvSpPr>
            <a:spLocks noGrp="1"/>
          </p:cNvSpPr>
          <p:nvPr userDrawn="1">
            <p:ph type="body" idx="1" hasCustomPrompt="1"/>
          </p:nvPr>
        </p:nvSpPr>
        <p:spPr>
          <a:xfrm>
            <a:off x="838200" y="1828800"/>
            <a:ext cx="5867400" cy="466344"/>
          </a:xfrm>
        </p:spPr>
        <p:txBody>
          <a:bodyPr anchor="ctr">
            <a:noAutofit/>
          </a:bodyPr>
          <a:lstStyle>
            <a:lvl1pPr marL="0" indent="0" algn="l">
              <a:buNone/>
              <a:defRPr sz="4000" i="1">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add subtitle</a:t>
            </a:r>
          </a:p>
        </p:txBody>
      </p:sp>
      <p:pic>
        <p:nvPicPr>
          <p:cNvPr id="14" name="Picture 13"/>
          <p:cNvPicPr>
            <a:picLocks noChangeAspect="1"/>
          </p:cNvPicPr>
          <p:nvPr userDrawn="1"/>
        </p:nvPicPr>
        <p:blipFill rotWithShape="1">
          <a:blip r:embed="rId4" cstate="print">
            <a:extLst>
              <a:ext uri="{28A0092B-C50C-407E-A947-70E740481C1C}">
                <a14:useLocalDpi xmlns:a14="http://schemas.microsoft.com/office/drawing/2010/main" val="0"/>
              </a:ext>
            </a:extLst>
          </a:blip>
          <a:srcRect l="10212" r="3935" b="7817"/>
          <a:stretch/>
        </p:blipFill>
        <p:spPr>
          <a:xfrm>
            <a:off x="-76200" y="2520784"/>
            <a:ext cx="9308592" cy="279400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2279996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305800" cy="1066800"/>
          </a:xfrm>
        </p:spPr>
        <p:txBody>
          <a:bodyPr/>
          <a:lstStyle>
            <a:lvl1pPr>
              <a:lnSpc>
                <a:spcPct val="90000"/>
              </a:lnSpc>
              <a:defRPr sz="3600" b="1" i="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609600" y="1492653"/>
            <a:ext cx="8077200" cy="4631922"/>
          </a:xfrm>
        </p:spPr>
        <p:txBody>
          <a:bodyPr/>
          <a:lstStyle>
            <a:lvl1pPr>
              <a:buClr>
                <a:schemeClr val="tx2"/>
              </a:buClr>
              <a:defRPr sz="2800">
                <a:solidFill>
                  <a:schemeClr val="tx1"/>
                </a:solidFill>
              </a:defRPr>
            </a:lvl1pPr>
            <a:lvl2pPr>
              <a:buClr>
                <a:schemeClr val="tx2"/>
              </a:buClr>
              <a:defRPr sz="2400">
                <a:solidFill>
                  <a:schemeClr val="tx1"/>
                </a:solidFill>
              </a:defRPr>
            </a:lvl2pPr>
            <a:lvl3pPr>
              <a:buClr>
                <a:schemeClr val="tx2"/>
              </a:buClr>
              <a:defRPr sz="2400">
                <a:solidFill>
                  <a:schemeClr val="tx1"/>
                </a:solidFill>
              </a:defRPr>
            </a:lvl3pPr>
            <a:lvl4pPr>
              <a:buClr>
                <a:schemeClr val="tx2"/>
              </a:buClr>
              <a:defRPr sz="2000">
                <a:solidFill>
                  <a:schemeClr val="tx1"/>
                </a:solidFill>
              </a:defRPr>
            </a:lvl4pPr>
            <a:lvl5pPr>
              <a:buClr>
                <a:schemeClr val="tx2"/>
              </a:buClr>
              <a:defRPr sz="18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4"/>
          </p:nvPr>
        </p:nvSpPr>
        <p:spPr>
          <a:xfrm>
            <a:off x="6693044" y="6369454"/>
            <a:ext cx="2057400" cy="365125"/>
          </a:xfrm>
          <a:prstGeom prst="rect">
            <a:avLst/>
          </a:prstGeom>
        </p:spPr>
        <p:txBody>
          <a:bodyPr vert="horz" lIns="91440" tIns="45720" rIns="91440" bIns="45720" rtlCol="0" anchor="ctr"/>
          <a:lstStyle>
            <a:lvl1pPr algn="r">
              <a:defRPr sz="1200">
                <a:solidFill>
                  <a:schemeClr val="tx1"/>
                </a:solidFill>
              </a:defRPr>
            </a:lvl1pPr>
          </a:lstStyle>
          <a:p>
            <a:fld id="{F60E1ACD-54E7-4E93-8CB7-920190DA3BE7}" type="slidenum">
              <a:rPr lang="en-US" smtClean="0"/>
              <a:pPr/>
              <a:t>‹#›</a:t>
            </a:fld>
            <a:endParaRPr lang="en-US" dirty="0"/>
          </a:p>
        </p:txBody>
      </p:sp>
      <p:cxnSp>
        <p:nvCxnSpPr>
          <p:cNvPr id="6" name="Straight Connector 5"/>
          <p:cNvCxnSpPr/>
          <p:nvPr userDrawn="1"/>
        </p:nvCxnSpPr>
        <p:spPr>
          <a:xfrm>
            <a:off x="-106680" y="6248400"/>
            <a:ext cx="9326880" cy="0"/>
          </a:xfrm>
          <a:prstGeom prst="line">
            <a:avLst/>
          </a:prstGeom>
          <a:ln>
            <a:solidFill>
              <a:schemeClr val="tx2"/>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33752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gradFill rotWithShape="1">
          <a:gsLst>
            <a:gs pos="0">
              <a:schemeClr val="bg2">
                <a:lumMod val="20000"/>
                <a:lumOff val="80000"/>
              </a:schemeClr>
            </a:gs>
            <a:gs pos="40000">
              <a:schemeClr val="bg2">
                <a:lumMod val="40000"/>
                <a:lumOff val="60000"/>
              </a:schemeClr>
            </a:gs>
            <a:gs pos="100000">
              <a:schemeClr val="bg2"/>
            </a:gs>
          </a:gsLst>
          <a:path path="circle">
            <a:fillToRect l="50000" t="-80000" r="50000" b="180000"/>
          </a:path>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71600" y="0"/>
            <a:ext cx="10515600" cy="6858000"/>
          </a:xfrm>
          <a:prstGeom prst="rect">
            <a:avLst/>
          </a:prstGeom>
        </p:spPr>
      </p:pic>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b="49615"/>
          <a:stretch/>
        </p:blipFill>
        <p:spPr>
          <a:xfrm>
            <a:off x="-1371600" y="3155"/>
            <a:ext cx="10515599" cy="6854845"/>
          </a:xfrm>
          <a:prstGeom prst="rect">
            <a:avLst/>
          </a:prstGeom>
        </p:spPr>
      </p:pic>
      <p:sp>
        <p:nvSpPr>
          <p:cNvPr id="17" name="Title 1"/>
          <p:cNvSpPr>
            <a:spLocks noGrp="1"/>
          </p:cNvSpPr>
          <p:nvPr>
            <p:ph type="title" hasCustomPrompt="1"/>
          </p:nvPr>
        </p:nvSpPr>
        <p:spPr>
          <a:xfrm>
            <a:off x="904646" y="1661160"/>
            <a:ext cx="7600432" cy="722376"/>
          </a:xfrm>
        </p:spPr>
        <p:txBody>
          <a:bodyPr anchor="t">
            <a:normAutofit/>
          </a:bodyPr>
          <a:lstStyle>
            <a:lvl1pPr algn="r">
              <a:defRPr sz="3700" b="0" i="0" cap="none">
                <a:solidFill>
                  <a:schemeClr val="tx1"/>
                </a:solidFill>
              </a:defRPr>
            </a:lvl1pPr>
          </a:lstStyle>
          <a:p>
            <a:r>
              <a:rPr lang="en-US" dirty="0" smtClean="0"/>
              <a:t>Click to edit master title style</a:t>
            </a:r>
            <a:endParaRPr lang="en-US" dirty="0"/>
          </a:p>
        </p:txBody>
      </p:sp>
      <p:sp>
        <p:nvSpPr>
          <p:cNvPr id="18" name="Text Placeholder 2"/>
          <p:cNvSpPr>
            <a:spLocks noGrp="1"/>
          </p:cNvSpPr>
          <p:nvPr>
            <p:ph type="body" idx="1"/>
          </p:nvPr>
        </p:nvSpPr>
        <p:spPr>
          <a:xfrm>
            <a:off x="914400" y="2514600"/>
            <a:ext cx="7600432" cy="466344"/>
          </a:xfrm>
        </p:spPr>
        <p:txBody>
          <a:bodyPr anchor="b"/>
          <a:lstStyle>
            <a:lvl1pPr marL="0" indent="0" algn="r">
              <a:buNone/>
              <a:defRPr sz="2400" b="1" i="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0212" r="3935" b="7817"/>
          <a:stretch/>
        </p:blipFill>
        <p:spPr>
          <a:xfrm>
            <a:off x="0" y="3102483"/>
            <a:ext cx="9220200" cy="276747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5443799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Content Placeholder 2"/>
          <p:cNvSpPr>
            <a:spLocks noGrp="1"/>
          </p:cNvSpPr>
          <p:nvPr>
            <p:ph sz="half" idx="1"/>
          </p:nvPr>
        </p:nvSpPr>
        <p:spPr>
          <a:xfrm>
            <a:off x="576070" y="1447800"/>
            <a:ext cx="4038600" cy="4572000"/>
          </a:xfrm>
        </p:spPr>
        <p:txBody>
          <a:bodyPr/>
          <a:lstStyle>
            <a:lvl1pPr>
              <a:buClr>
                <a:schemeClr val="tx2"/>
              </a:buClr>
              <a:defRPr sz="2400">
                <a:solidFill>
                  <a:schemeClr val="tx1"/>
                </a:solidFill>
              </a:defRPr>
            </a:lvl1pPr>
            <a:lvl2pPr>
              <a:buClr>
                <a:schemeClr val="tx2"/>
              </a:buClr>
              <a:defRPr sz="2400">
                <a:solidFill>
                  <a:schemeClr val="tx1"/>
                </a:solidFill>
              </a:defRPr>
            </a:lvl2pPr>
            <a:lvl3pPr>
              <a:buClr>
                <a:schemeClr val="tx2"/>
              </a:buClr>
              <a:defRPr sz="2000">
                <a:solidFill>
                  <a:schemeClr val="tx1"/>
                </a:solidFill>
              </a:defRPr>
            </a:lvl3pPr>
            <a:lvl4pPr>
              <a:buClr>
                <a:schemeClr val="tx2"/>
              </a:buClr>
              <a:defRPr sz="1800">
                <a:solidFill>
                  <a:schemeClr val="tx1"/>
                </a:solidFill>
              </a:defRPr>
            </a:lvl4pPr>
            <a:lvl5pPr>
              <a:buClr>
                <a:schemeClr val="tx2"/>
              </a:buClr>
              <a:defRPr sz="1800">
                <a:solidFill>
                  <a:schemeClr val="tx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24400" y="1447800"/>
            <a:ext cx="4038600" cy="4572000"/>
          </a:xfrm>
        </p:spPr>
        <p:txBody>
          <a:bodyPr/>
          <a:lstStyle>
            <a:lvl1pPr>
              <a:buClr>
                <a:schemeClr val="tx2"/>
              </a:buClr>
              <a:defRPr sz="2400">
                <a:solidFill>
                  <a:schemeClr val="tx1"/>
                </a:solidFill>
              </a:defRPr>
            </a:lvl1pPr>
            <a:lvl2pPr>
              <a:buClr>
                <a:schemeClr val="tx2"/>
              </a:buClr>
              <a:defRPr sz="2400">
                <a:solidFill>
                  <a:schemeClr val="tx1"/>
                </a:solidFill>
              </a:defRPr>
            </a:lvl2pPr>
            <a:lvl3pPr>
              <a:buClr>
                <a:schemeClr val="tx2"/>
              </a:buClr>
              <a:defRPr sz="2000">
                <a:solidFill>
                  <a:schemeClr val="tx1"/>
                </a:solidFill>
              </a:defRPr>
            </a:lvl3pPr>
            <a:lvl4pPr>
              <a:buClr>
                <a:schemeClr val="tx2"/>
              </a:buClr>
              <a:defRPr sz="1800">
                <a:solidFill>
                  <a:schemeClr val="tx1"/>
                </a:solidFill>
              </a:defRPr>
            </a:lvl4pPr>
            <a:lvl5pPr>
              <a:buClr>
                <a:schemeClr val="tx2"/>
              </a:buClr>
              <a:defRPr sz="1800">
                <a:solidFill>
                  <a:schemeClr val="tx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2"/>
          <p:cNvSpPr>
            <a:spLocks noGrp="1"/>
          </p:cNvSpPr>
          <p:nvPr>
            <p:ph type="sldNum" sz="quarter" idx="11"/>
          </p:nvPr>
        </p:nvSpPr>
        <p:spPr>
          <a:xfrm>
            <a:off x="6693044" y="6369454"/>
            <a:ext cx="2057400" cy="365125"/>
          </a:xfrm>
          <a:prstGeom prst="rect">
            <a:avLst/>
          </a:prstGeom>
        </p:spPr>
        <p:txBody>
          <a:bodyPr vert="horz" lIns="91440" tIns="45720" rIns="91440" bIns="45720" rtlCol="0" anchor="ctr"/>
          <a:lstStyle>
            <a:lvl1pPr algn="r">
              <a:defRPr sz="1200">
                <a:solidFill>
                  <a:schemeClr val="tx1"/>
                </a:solidFill>
              </a:defRPr>
            </a:lvl1pPr>
          </a:lstStyle>
          <a:p>
            <a:fld id="{F60E1ACD-54E7-4E93-8CB7-920190DA3BE7}" type="slidenum">
              <a:rPr lang="en-US" smtClean="0"/>
              <a:pPr/>
              <a:t>‹#›</a:t>
            </a:fld>
            <a:endParaRPr lang="en-US" dirty="0"/>
          </a:p>
        </p:txBody>
      </p:sp>
    </p:spTree>
    <p:extLst>
      <p:ext uri="{BB962C8B-B14F-4D97-AF65-F5344CB8AC3E}">
        <p14:creationId xmlns:p14="http://schemas.microsoft.com/office/powerpoint/2010/main" val="3322514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a:p>
        </p:txBody>
      </p:sp>
      <p:sp>
        <p:nvSpPr>
          <p:cNvPr id="3" name="Text Placeholder 2"/>
          <p:cNvSpPr>
            <a:spLocks noGrp="1"/>
          </p:cNvSpPr>
          <p:nvPr>
            <p:ph type="body" idx="1"/>
          </p:nvPr>
        </p:nvSpPr>
        <p:spPr>
          <a:xfrm>
            <a:off x="533400" y="1458914"/>
            <a:ext cx="4005072" cy="639762"/>
          </a:xfrm>
        </p:spPr>
        <p:txBody>
          <a:bodyPr anchor="b"/>
          <a:lstStyle>
            <a:lvl1pPr marL="0" indent="0">
              <a:buNone/>
              <a:defRPr sz="2800" b="1" i="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33400" y="2098675"/>
            <a:ext cx="4005072" cy="4149725"/>
          </a:xfrm>
        </p:spPr>
        <p:txBody>
          <a:bodyPr/>
          <a:lstStyle>
            <a:lvl1pPr>
              <a:defRPr sz="2400"/>
            </a:lvl1pPr>
            <a:lvl2pPr>
              <a:defRPr sz="2400"/>
            </a:lvl2pPr>
            <a:lvl3pPr>
              <a:defRPr sz="2000"/>
            </a:lvl3pPr>
            <a:lvl4pPr>
              <a:buClr>
                <a:schemeClr val="tx2"/>
              </a:buClr>
              <a:defRPr sz="1800">
                <a:solidFill>
                  <a:schemeClr val="tx1"/>
                </a:solidFill>
              </a:defRPr>
            </a:lvl4pPr>
            <a:lvl5pPr>
              <a:buClr>
                <a:schemeClr val="tx2"/>
              </a:buClr>
              <a:defRPr sz="1600">
                <a:solidFill>
                  <a:schemeClr val="tx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757928" y="1458914"/>
            <a:ext cx="4005072" cy="639762"/>
          </a:xfrm>
        </p:spPr>
        <p:txBody>
          <a:bodyPr anchor="b"/>
          <a:lstStyle>
            <a:lvl1pPr marL="0" indent="0">
              <a:buNone/>
              <a:defRPr sz="2800" b="1" i="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757928" y="2098675"/>
            <a:ext cx="4005072" cy="4149725"/>
          </a:xfrm>
        </p:spPr>
        <p:txBody>
          <a:bodyPr/>
          <a:lstStyle>
            <a:lvl1pPr>
              <a:buClr>
                <a:schemeClr val="tx2"/>
              </a:buClr>
              <a:defRPr sz="2400">
                <a:solidFill>
                  <a:schemeClr val="tx1"/>
                </a:solidFill>
              </a:defRPr>
            </a:lvl1pPr>
            <a:lvl2pPr>
              <a:buClr>
                <a:schemeClr val="tx2"/>
              </a:buClr>
              <a:defRPr sz="2400">
                <a:solidFill>
                  <a:schemeClr val="tx1"/>
                </a:solidFill>
              </a:defRPr>
            </a:lvl2pPr>
            <a:lvl3pPr>
              <a:buClr>
                <a:schemeClr val="tx2"/>
              </a:buClr>
              <a:defRPr sz="2000">
                <a:solidFill>
                  <a:schemeClr val="tx1"/>
                </a:solidFill>
              </a:defRPr>
            </a:lvl3pPr>
            <a:lvl4pPr>
              <a:buClr>
                <a:schemeClr val="tx2"/>
              </a:buClr>
              <a:defRPr sz="1800">
                <a:solidFill>
                  <a:schemeClr val="tx1"/>
                </a:solidFill>
              </a:defRPr>
            </a:lvl4pPr>
            <a:lvl5pPr>
              <a:buClr>
                <a:schemeClr val="tx2"/>
              </a:buCl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2"/>
          <p:cNvSpPr>
            <a:spLocks noGrp="1"/>
          </p:cNvSpPr>
          <p:nvPr>
            <p:ph type="sldNum" sz="quarter" idx="11"/>
          </p:nvPr>
        </p:nvSpPr>
        <p:spPr>
          <a:xfrm>
            <a:off x="6693044" y="6369454"/>
            <a:ext cx="2057400" cy="365125"/>
          </a:xfrm>
          <a:prstGeom prst="rect">
            <a:avLst/>
          </a:prstGeom>
        </p:spPr>
        <p:txBody>
          <a:bodyPr vert="horz" lIns="91440" tIns="45720" rIns="91440" bIns="45720" rtlCol="0" anchor="ctr"/>
          <a:lstStyle>
            <a:lvl1pPr algn="r">
              <a:defRPr sz="1200">
                <a:solidFill>
                  <a:schemeClr val="tx1"/>
                </a:solidFill>
              </a:defRPr>
            </a:lvl1pPr>
          </a:lstStyle>
          <a:p>
            <a:fld id="{F60E1ACD-54E7-4E93-8CB7-920190DA3BE7}" type="slidenum">
              <a:rPr lang="en-US" smtClean="0"/>
              <a:pPr/>
              <a:t>‹#›</a:t>
            </a:fld>
            <a:endParaRPr lang="en-US" dirty="0"/>
          </a:p>
        </p:txBody>
      </p:sp>
    </p:spTree>
    <p:extLst>
      <p:ext uri="{BB962C8B-B14F-4D97-AF65-F5344CB8AC3E}">
        <p14:creationId xmlns:p14="http://schemas.microsoft.com/office/powerpoint/2010/main" val="3974291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smtClean="0"/>
              <a:t>Click to edit Master title style</a:t>
            </a:r>
            <a:endParaRPr lang="en-US" dirty="0"/>
          </a:p>
        </p:txBody>
      </p:sp>
      <p:sp>
        <p:nvSpPr>
          <p:cNvPr id="4" name="Slide Number Placeholder 2"/>
          <p:cNvSpPr>
            <a:spLocks noGrp="1"/>
          </p:cNvSpPr>
          <p:nvPr>
            <p:ph type="sldNum" sz="quarter" idx="4"/>
          </p:nvPr>
        </p:nvSpPr>
        <p:spPr>
          <a:xfrm>
            <a:off x="6693044" y="6369454"/>
            <a:ext cx="2057400" cy="365125"/>
          </a:xfrm>
          <a:prstGeom prst="rect">
            <a:avLst/>
          </a:prstGeom>
        </p:spPr>
        <p:txBody>
          <a:bodyPr vert="horz" lIns="91440" tIns="45720" rIns="91440" bIns="45720" rtlCol="0" anchor="ctr"/>
          <a:lstStyle>
            <a:lvl1pPr algn="r">
              <a:defRPr sz="1200">
                <a:solidFill>
                  <a:schemeClr val="tx1"/>
                </a:solidFill>
              </a:defRPr>
            </a:lvl1pPr>
          </a:lstStyle>
          <a:p>
            <a:fld id="{F60E1ACD-54E7-4E93-8CB7-920190DA3BE7}" type="slidenum">
              <a:rPr lang="en-US" smtClean="0"/>
              <a:pPr/>
              <a:t>‹#›</a:t>
            </a:fld>
            <a:endParaRPr lang="en-US" dirty="0"/>
          </a:p>
        </p:txBody>
      </p:sp>
    </p:spTree>
    <p:extLst>
      <p:ext uri="{BB962C8B-B14F-4D97-AF65-F5344CB8AC3E}">
        <p14:creationId xmlns:p14="http://schemas.microsoft.com/office/powerpoint/2010/main" val="4280027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Slide Number Placeholder 2"/>
          <p:cNvSpPr>
            <a:spLocks noGrp="1"/>
          </p:cNvSpPr>
          <p:nvPr>
            <p:ph type="sldNum" sz="quarter" idx="4"/>
          </p:nvPr>
        </p:nvSpPr>
        <p:spPr>
          <a:xfrm>
            <a:off x="6693044" y="6369454"/>
            <a:ext cx="2057400" cy="365125"/>
          </a:xfrm>
          <a:prstGeom prst="rect">
            <a:avLst/>
          </a:prstGeom>
        </p:spPr>
        <p:txBody>
          <a:bodyPr vert="horz" lIns="91440" tIns="45720" rIns="91440" bIns="45720" rtlCol="0" anchor="ctr"/>
          <a:lstStyle>
            <a:lvl1pPr algn="r">
              <a:defRPr sz="1200">
                <a:solidFill>
                  <a:schemeClr val="tx1"/>
                </a:solidFill>
              </a:defRPr>
            </a:lvl1pPr>
          </a:lstStyle>
          <a:p>
            <a:fld id="{F60E1ACD-54E7-4E93-8CB7-920190DA3BE7}" type="slidenum">
              <a:rPr lang="en-US" smtClean="0"/>
              <a:pPr/>
              <a:t>‹#›</a:t>
            </a:fld>
            <a:endParaRPr lang="en-US" dirty="0"/>
          </a:p>
        </p:txBody>
      </p:sp>
      <p:cxnSp>
        <p:nvCxnSpPr>
          <p:cNvPr id="9" name="Straight Connector 8"/>
          <p:cNvCxnSpPr/>
          <p:nvPr userDrawn="1"/>
        </p:nvCxnSpPr>
        <p:spPr>
          <a:xfrm>
            <a:off x="-106680" y="6248400"/>
            <a:ext cx="9326880" cy="0"/>
          </a:xfrm>
          <a:prstGeom prst="line">
            <a:avLst/>
          </a:prstGeom>
          <a:ln>
            <a:solidFill>
              <a:schemeClr val="tx2"/>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625864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39" name="Title Placeholder 1"/>
          <p:cNvSpPr>
            <a:spLocks noGrp="1"/>
          </p:cNvSpPr>
          <p:nvPr userDrawn="1">
            <p:ph type="title"/>
          </p:nvPr>
        </p:nvSpPr>
        <p:spPr bwMode="auto">
          <a:xfrm>
            <a:off x="381000" y="301155"/>
            <a:ext cx="8348662" cy="99424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40" name="Text Placeholder 2"/>
          <p:cNvSpPr>
            <a:spLocks noGrp="1"/>
          </p:cNvSpPr>
          <p:nvPr userDrawn="1">
            <p:ph type="body" idx="1"/>
          </p:nvPr>
        </p:nvSpPr>
        <p:spPr bwMode="auto">
          <a:xfrm>
            <a:off x="609600" y="1371600"/>
            <a:ext cx="8120062" cy="47619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Slide Number Placeholder 2"/>
          <p:cNvSpPr>
            <a:spLocks noGrp="1"/>
          </p:cNvSpPr>
          <p:nvPr>
            <p:ph type="sldNum" sz="quarter" idx="4"/>
          </p:nvPr>
        </p:nvSpPr>
        <p:spPr>
          <a:xfrm>
            <a:off x="6693044" y="6369454"/>
            <a:ext cx="2057400" cy="365125"/>
          </a:xfrm>
          <a:prstGeom prst="rect">
            <a:avLst/>
          </a:prstGeom>
        </p:spPr>
        <p:txBody>
          <a:bodyPr vert="horz" lIns="91440" tIns="45720" rIns="91440" bIns="45720" rtlCol="0" anchor="ctr"/>
          <a:lstStyle>
            <a:lvl1pPr algn="r">
              <a:defRPr sz="1200">
                <a:solidFill>
                  <a:schemeClr val="tx1"/>
                </a:solidFill>
              </a:defRPr>
            </a:lvl1pPr>
          </a:lstStyle>
          <a:p>
            <a:fld id="{F60E1ACD-54E7-4E93-8CB7-920190DA3BE7}" type="slidenum">
              <a:rPr lang="en-US" smtClean="0"/>
              <a:pPr/>
              <a:t>‹#›</a:t>
            </a:fld>
            <a:endParaRPr lang="en-US" dirty="0"/>
          </a:p>
        </p:txBody>
      </p:sp>
      <p:cxnSp>
        <p:nvCxnSpPr>
          <p:cNvPr id="9" name="Straight Connector 8"/>
          <p:cNvCxnSpPr/>
          <p:nvPr userDrawn="1"/>
        </p:nvCxnSpPr>
        <p:spPr>
          <a:xfrm>
            <a:off x="-106680" y="6248400"/>
            <a:ext cx="9326880" cy="0"/>
          </a:xfrm>
          <a:prstGeom prst="line">
            <a:avLst/>
          </a:prstGeom>
          <a:ln>
            <a:solidFill>
              <a:schemeClr val="tx2"/>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8400554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ftr="0" dt="0"/>
  <p:txStyles>
    <p:titleStyle>
      <a:lvl1pPr algn="l" rtl="0" eaLnBrk="1" fontAlgn="base" hangingPunct="1">
        <a:lnSpc>
          <a:spcPct val="90000"/>
        </a:lnSpc>
        <a:spcBef>
          <a:spcPct val="0"/>
        </a:spcBef>
        <a:spcAft>
          <a:spcPct val="0"/>
        </a:spcAft>
        <a:defRPr sz="3200" b="1" i="0" kern="1200">
          <a:solidFill>
            <a:schemeClr val="tx1"/>
          </a:solidFill>
          <a:latin typeface="+mj-lt"/>
          <a:ea typeface="+mj-ea"/>
          <a:cs typeface="+mj-cs"/>
        </a:defRPr>
      </a:lvl1pPr>
      <a:lvl2pPr algn="l" rtl="0" eaLnBrk="1" fontAlgn="base" hangingPunct="1">
        <a:lnSpc>
          <a:spcPts val="4400"/>
        </a:lnSpc>
        <a:spcBef>
          <a:spcPct val="0"/>
        </a:spcBef>
        <a:spcAft>
          <a:spcPct val="0"/>
        </a:spcAft>
        <a:defRPr sz="4400">
          <a:solidFill>
            <a:schemeClr val="bg1"/>
          </a:solidFill>
          <a:latin typeface="Calibri" pitchFamily="34" charset="0"/>
        </a:defRPr>
      </a:lvl2pPr>
      <a:lvl3pPr algn="l" rtl="0" eaLnBrk="1" fontAlgn="base" hangingPunct="1">
        <a:lnSpc>
          <a:spcPts val="4400"/>
        </a:lnSpc>
        <a:spcBef>
          <a:spcPct val="0"/>
        </a:spcBef>
        <a:spcAft>
          <a:spcPct val="0"/>
        </a:spcAft>
        <a:defRPr sz="4400">
          <a:solidFill>
            <a:schemeClr val="bg1"/>
          </a:solidFill>
          <a:latin typeface="Calibri" pitchFamily="34" charset="0"/>
        </a:defRPr>
      </a:lvl3pPr>
      <a:lvl4pPr algn="l" rtl="0" eaLnBrk="1" fontAlgn="base" hangingPunct="1">
        <a:lnSpc>
          <a:spcPts val="4400"/>
        </a:lnSpc>
        <a:spcBef>
          <a:spcPct val="0"/>
        </a:spcBef>
        <a:spcAft>
          <a:spcPct val="0"/>
        </a:spcAft>
        <a:defRPr sz="4400">
          <a:solidFill>
            <a:schemeClr val="bg1"/>
          </a:solidFill>
          <a:latin typeface="Calibri" pitchFamily="34" charset="0"/>
        </a:defRPr>
      </a:lvl4pPr>
      <a:lvl5pPr algn="l" rtl="0" eaLnBrk="1" fontAlgn="base" hangingPunct="1">
        <a:lnSpc>
          <a:spcPts val="4400"/>
        </a:lnSpc>
        <a:spcBef>
          <a:spcPct val="0"/>
        </a:spcBef>
        <a:spcAft>
          <a:spcPct val="0"/>
        </a:spcAft>
        <a:defRPr sz="4400">
          <a:solidFill>
            <a:schemeClr val="bg1"/>
          </a:solidFill>
          <a:latin typeface="Calibri" pitchFamily="34" charset="0"/>
        </a:defRPr>
      </a:lvl5pPr>
      <a:lvl6pPr marL="457200" algn="l" rtl="0" eaLnBrk="1" fontAlgn="base" hangingPunct="1">
        <a:lnSpc>
          <a:spcPts val="4400"/>
        </a:lnSpc>
        <a:spcBef>
          <a:spcPct val="0"/>
        </a:spcBef>
        <a:spcAft>
          <a:spcPct val="0"/>
        </a:spcAft>
        <a:defRPr sz="4400">
          <a:solidFill>
            <a:schemeClr val="bg1"/>
          </a:solidFill>
          <a:latin typeface="Calibri" pitchFamily="34" charset="0"/>
        </a:defRPr>
      </a:lvl6pPr>
      <a:lvl7pPr marL="914400" algn="l" rtl="0" eaLnBrk="1" fontAlgn="base" hangingPunct="1">
        <a:lnSpc>
          <a:spcPts val="4400"/>
        </a:lnSpc>
        <a:spcBef>
          <a:spcPct val="0"/>
        </a:spcBef>
        <a:spcAft>
          <a:spcPct val="0"/>
        </a:spcAft>
        <a:defRPr sz="4400">
          <a:solidFill>
            <a:schemeClr val="bg1"/>
          </a:solidFill>
          <a:latin typeface="Calibri" pitchFamily="34" charset="0"/>
        </a:defRPr>
      </a:lvl7pPr>
      <a:lvl8pPr marL="1371600" algn="l" rtl="0" eaLnBrk="1" fontAlgn="base" hangingPunct="1">
        <a:lnSpc>
          <a:spcPts val="4400"/>
        </a:lnSpc>
        <a:spcBef>
          <a:spcPct val="0"/>
        </a:spcBef>
        <a:spcAft>
          <a:spcPct val="0"/>
        </a:spcAft>
        <a:defRPr sz="4400">
          <a:solidFill>
            <a:schemeClr val="bg1"/>
          </a:solidFill>
          <a:latin typeface="Calibri" pitchFamily="34" charset="0"/>
        </a:defRPr>
      </a:lvl8pPr>
      <a:lvl9pPr marL="1828800" algn="l" rtl="0" eaLnBrk="1" fontAlgn="base" hangingPunct="1">
        <a:lnSpc>
          <a:spcPts val="4400"/>
        </a:lnSpc>
        <a:spcBef>
          <a:spcPct val="0"/>
        </a:spcBef>
        <a:spcAft>
          <a:spcPct val="0"/>
        </a:spcAft>
        <a:defRPr sz="4400">
          <a:solidFill>
            <a:schemeClr val="bg1"/>
          </a:solidFill>
          <a:latin typeface="Calibri" pitchFamily="34" charset="0"/>
        </a:defRPr>
      </a:lvl9pPr>
    </p:titleStyle>
    <p:bodyStyle>
      <a:lvl1pPr marL="228600" indent="-228600" algn="l" rtl="0" eaLnBrk="1" fontAlgn="base" hangingPunct="1">
        <a:lnSpc>
          <a:spcPct val="90000"/>
        </a:lnSpc>
        <a:spcBef>
          <a:spcPts val="300"/>
        </a:spcBef>
        <a:spcAft>
          <a:spcPts val="300"/>
        </a:spcAft>
        <a:buClr>
          <a:schemeClr val="tx2"/>
        </a:buClr>
        <a:buFont typeface="Wingdings" pitchFamily="2" charset="2"/>
        <a:buChar char="§"/>
        <a:defRPr sz="2400" kern="1200">
          <a:solidFill>
            <a:schemeClr val="tx1"/>
          </a:solidFill>
          <a:latin typeface="+mn-lt"/>
          <a:ea typeface="+mn-ea"/>
          <a:cs typeface="+mn-cs"/>
        </a:defRPr>
      </a:lvl1pPr>
      <a:lvl2pPr marL="457200" indent="-228600" algn="l" rtl="0" eaLnBrk="1" fontAlgn="base" hangingPunct="1">
        <a:lnSpc>
          <a:spcPct val="90000"/>
        </a:lnSpc>
        <a:spcBef>
          <a:spcPts val="200"/>
        </a:spcBef>
        <a:spcAft>
          <a:spcPts val="300"/>
        </a:spcAft>
        <a:buClr>
          <a:schemeClr val="tx2"/>
        </a:buClr>
        <a:buFont typeface="Arial" charset="0"/>
        <a:buChar char="–"/>
        <a:defRPr sz="2200" kern="1200">
          <a:solidFill>
            <a:schemeClr val="tx1"/>
          </a:solidFill>
          <a:latin typeface="+mn-lt"/>
          <a:ea typeface="+mn-ea"/>
          <a:cs typeface="+mn-cs"/>
        </a:defRPr>
      </a:lvl2pPr>
      <a:lvl3pPr marL="685800" indent="-228600" algn="l" rtl="0" eaLnBrk="1" fontAlgn="base" hangingPunct="1">
        <a:lnSpc>
          <a:spcPct val="90000"/>
        </a:lnSpc>
        <a:spcBef>
          <a:spcPts val="200"/>
        </a:spcBef>
        <a:spcAft>
          <a:spcPts val="250"/>
        </a:spcAft>
        <a:buClr>
          <a:schemeClr val="tx2"/>
        </a:buClr>
        <a:buFont typeface="Arial" panose="020B0604020202020204" pitchFamily="34" charset="0"/>
        <a:buChar char="•"/>
        <a:defRPr sz="2000" kern="1200">
          <a:solidFill>
            <a:schemeClr val="tx1"/>
          </a:solidFill>
          <a:latin typeface="+mn-lt"/>
          <a:ea typeface="+mn-ea"/>
          <a:cs typeface="+mn-cs"/>
        </a:defRPr>
      </a:lvl3pPr>
      <a:lvl4pPr marL="914400" indent="-228600" algn="l" rtl="0" eaLnBrk="1" fontAlgn="base" hangingPunct="1">
        <a:lnSpc>
          <a:spcPct val="90000"/>
        </a:lnSpc>
        <a:spcBef>
          <a:spcPts val="200"/>
        </a:spcBef>
        <a:spcAft>
          <a:spcPts val="200"/>
        </a:spcAft>
        <a:buClr>
          <a:schemeClr val="accent1"/>
        </a:buClr>
        <a:buFont typeface="Arial" charset="0"/>
        <a:buChar char="–"/>
        <a:defRPr sz="1800" kern="1200">
          <a:solidFill>
            <a:schemeClr val="tx2"/>
          </a:solidFill>
          <a:latin typeface="+mn-lt"/>
          <a:ea typeface="+mn-ea"/>
          <a:cs typeface="+mn-cs"/>
        </a:defRPr>
      </a:lvl4pPr>
      <a:lvl5pPr marL="1143000" indent="-228600" algn="l" rtl="0" eaLnBrk="1" fontAlgn="base" hangingPunct="1">
        <a:lnSpc>
          <a:spcPct val="90000"/>
        </a:lnSpc>
        <a:spcBef>
          <a:spcPts val="200"/>
        </a:spcBef>
        <a:spcAft>
          <a:spcPts val="200"/>
        </a:spcAft>
        <a:buClr>
          <a:schemeClr val="accent1"/>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132368" y="731550"/>
            <a:ext cx="6879265" cy="722376"/>
          </a:xfrm>
        </p:spPr>
        <p:txBody>
          <a:bodyPr/>
          <a:lstStyle/>
          <a:p>
            <a:pPr lvl="0" algn="ctr" fontAlgn="auto">
              <a:lnSpc>
                <a:spcPct val="100000"/>
              </a:lnSpc>
              <a:spcBef>
                <a:spcPts val="580"/>
              </a:spcBef>
              <a:spcAft>
                <a:spcPts val="0"/>
              </a:spcAft>
              <a:defRPr/>
            </a:pPr>
            <a:r>
              <a:rPr lang="en-US" sz="4400" b="1" dirty="0">
                <a:latin typeface="Felix Titling" pitchFamily="82" charset="0"/>
                <a:ea typeface="Batang" panose="02030600000101010101" pitchFamily="18" charset="-127"/>
                <a:cs typeface="+mn-cs"/>
              </a:rPr>
              <a:t>MODERN ERP</a:t>
            </a:r>
          </a:p>
        </p:txBody>
      </p:sp>
      <p:sp>
        <p:nvSpPr>
          <p:cNvPr id="9" name="Text Placeholder 8"/>
          <p:cNvSpPr>
            <a:spLocks noGrp="1"/>
          </p:cNvSpPr>
          <p:nvPr>
            <p:ph type="body" idx="1"/>
          </p:nvPr>
        </p:nvSpPr>
        <p:spPr>
          <a:xfrm>
            <a:off x="723900" y="1752600"/>
            <a:ext cx="7696200" cy="457200"/>
          </a:xfrm>
        </p:spPr>
        <p:txBody>
          <a:bodyPr/>
          <a:lstStyle/>
          <a:p>
            <a:pPr lvl="0" algn="ctr" fontAlgn="auto">
              <a:lnSpc>
                <a:spcPct val="100000"/>
              </a:lnSpc>
              <a:spcBef>
                <a:spcPts val="580"/>
              </a:spcBef>
              <a:spcAft>
                <a:spcPts val="0"/>
              </a:spcAft>
              <a:buClr>
                <a:srgbClr val="7BC143"/>
              </a:buClr>
              <a:defRPr/>
            </a:pPr>
            <a:r>
              <a:rPr lang="en-US" sz="2600" b="1" i="0" dirty="0">
                <a:solidFill>
                  <a:schemeClr val="tx1"/>
                </a:solidFill>
                <a:latin typeface="Felix Titling" pitchFamily="82" charset="0"/>
                <a:ea typeface="Batang" panose="02030600000101010101" pitchFamily="18" charset="-127"/>
              </a:rPr>
              <a:t>SELECT, </a:t>
            </a:r>
            <a:r>
              <a:rPr lang="en-US" sz="2600" b="1" i="0" dirty="0" smtClean="0">
                <a:solidFill>
                  <a:schemeClr val="tx1"/>
                </a:solidFill>
                <a:latin typeface="Felix Titling" pitchFamily="82" charset="0"/>
                <a:ea typeface="Batang" panose="02030600000101010101" pitchFamily="18" charset="-127"/>
              </a:rPr>
              <a:t>IMPLEMENT, </a:t>
            </a:r>
            <a:r>
              <a:rPr lang="en-US" sz="2600" b="1" i="0" dirty="0">
                <a:solidFill>
                  <a:schemeClr val="tx1"/>
                </a:solidFill>
                <a:latin typeface="Felix Titling" pitchFamily="82" charset="0"/>
                <a:ea typeface="Batang" panose="02030600000101010101" pitchFamily="18" charset="-127"/>
              </a:rPr>
              <a:t>&amp; USE TODAY’S ADVANCED BUSINESS SYSTEMS</a:t>
            </a:r>
          </a:p>
        </p:txBody>
      </p:sp>
      <p:sp>
        <p:nvSpPr>
          <p:cNvPr id="2" name="Text Placeholder 1"/>
          <p:cNvSpPr>
            <a:spLocks noGrp="1"/>
          </p:cNvSpPr>
          <p:nvPr>
            <p:ph type="body" sz="quarter" idx="16"/>
          </p:nvPr>
        </p:nvSpPr>
        <p:spPr>
          <a:xfrm>
            <a:off x="3962400" y="5486400"/>
            <a:ext cx="4705895" cy="880456"/>
          </a:xfrm>
        </p:spPr>
        <p:txBody>
          <a:bodyPr/>
          <a:lstStyle/>
          <a:p>
            <a:r>
              <a:rPr lang="en-US" sz="2000" b="1" dirty="0" smtClean="0">
                <a:ea typeface="Batang" panose="02030600000101010101" pitchFamily="18" charset="-127"/>
              </a:rPr>
              <a:t>CHAPTER 4: </a:t>
            </a:r>
          </a:p>
          <a:p>
            <a:r>
              <a:rPr lang="en-US" sz="2000" b="1" dirty="0" smtClean="0">
                <a:ea typeface="Batang" panose="02030600000101010101" pitchFamily="18" charset="-127"/>
              </a:rPr>
              <a:t>ERP and Process Mapping</a:t>
            </a:r>
            <a:endParaRPr lang="en-US" sz="2000" b="1" dirty="0">
              <a:ea typeface="Batang" panose="02030600000101010101" pitchFamily="18" charset="-127"/>
            </a:endParaRPr>
          </a:p>
        </p:txBody>
      </p:sp>
      <p:sp>
        <p:nvSpPr>
          <p:cNvPr id="10" name="TextBox 9"/>
          <p:cNvSpPr txBox="1"/>
          <p:nvPr/>
        </p:nvSpPr>
        <p:spPr>
          <a:xfrm>
            <a:off x="609600" y="6059079"/>
            <a:ext cx="1329210" cy="307777"/>
          </a:xfrm>
          <a:prstGeom prst="rect">
            <a:avLst/>
          </a:prstGeom>
          <a:noFill/>
        </p:spPr>
        <p:txBody>
          <a:bodyPr wrap="none" rtlCol="0">
            <a:spAutoFit/>
          </a:bodyPr>
          <a:lstStyle/>
          <a:p>
            <a:r>
              <a:rPr lang="en-US" sz="1400" b="1" dirty="0" smtClean="0">
                <a:latin typeface="Felix Titling" pitchFamily="82" charset="0"/>
                <a:ea typeface="Batang" panose="02030600000101010101" pitchFamily="18" charset="-127"/>
              </a:rPr>
              <a:t>3</a:t>
            </a:r>
            <a:r>
              <a:rPr lang="en-US" sz="1400" b="1" baseline="30000" dirty="0" smtClean="0">
                <a:latin typeface="Felix Titling" pitchFamily="82" charset="0"/>
                <a:ea typeface="Batang" panose="02030600000101010101" pitchFamily="18" charset="-127"/>
              </a:rPr>
              <a:t>rd</a:t>
            </a:r>
            <a:r>
              <a:rPr lang="en-US" sz="1400" b="1" dirty="0" smtClean="0">
                <a:latin typeface="Felix Titling" pitchFamily="82" charset="0"/>
                <a:ea typeface="Batang" panose="02030600000101010101" pitchFamily="18" charset="-127"/>
              </a:rPr>
              <a:t> Edition </a:t>
            </a:r>
            <a:endParaRPr lang="en-US" sz="1400" b="1" dirty="0">
              <a:latin typeface="Felix Titling" pitchFamily="82" charset="0"/>
              <a:ea typeface="Batang" panose="02030600000101010101" pitchFamily="18" charset="-127"/>
            </a:endParaRPr>
          </a:p>
        </p:txBody>
      </p:sp>
    </p:spTree>
    <p:extLst>
      <p:ext uri="{BB962C8B-B14F-4D97-AF65-F5344CB8AC3E}">
        <p14:creationId xmlns:p14="http://schemas.microsoft.com/office/powerpoint/2010/main" val="407206867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609600"/>
          </a:xfrm>
        </p:spPr>
        <p:txBody>
          <a:bodyPr/>
          <a:lstStyle/>
          <a:p>
            <a:pPr algn="ctr"/>
            <a:r>
              <a:rPr lang="en-US" sz="4000" b="1" dirty="0" smtClean="0">
                <a:solidFill>
                  <a:schemeClr val="tx1"/>
                </a:solidFill>
              </a:rPr>
              <a:t>Steps for Drawing Process Maps</a:t>
            </a:r>
            <a:endParaRPr lang="en-US" sz="4000" b="1" dirty="0">
              <a:solidFill>
                <a:schemeClr val="tx1"/>
              </a:solidFill>
            </a:endParaRPr>
          </a:p>
        </p:txBody>
      </p:sp>
      <p:sp>
        <p:nvSpPr>
          <p:cNvPr id="3" name="Content Placeholder 2"/>
          <p:cNvSpPr>
            <a:spLocks noGrp="1"/>
          </p:cNvSpPr>
          <p:nvPr>
            <p:ph sz="quarter" idx="1"/>
          </p:nvPr>
        </p:nvSpPr>
        <p:spPr>
          <a:xfrm>
            <a:off x="381000" y="1295400"/>
            <a:ext cx="8686800" cy="5562600"/>
          </a:xfrm>
        </p:spPr>
        <p:txBody>
          <a:bodyPr/>
          <a:lstStyle/>
          <a:p>
            <a:pPr lvl="0"/>
            <a:r>
              <a:rPr lang="en-US" sz="2400" dirty="0" smtClean="0">
                <a:latin typeface="+mj-lt"/>
              </a:rPr>
              <a:t>Use </a:t>
            </a:r>
            <a:r>
              <a:rPr lang="en-US" sz="2400" dirty="0">
                <a:latin typeface="+mj-lt"/>
              </a:rPr>
              <a:t>active verbs for activity descriptions such as “enter,” “inspect,” or “input.” Activities such as “send” and “receive” can generally be excluded because these activities are represented by the process flow </a:t>
            </a:r>
            <a:r>
              <a:rPr lang="en-US" sz="2400" dirty="0" smtClean="0">
                <a:latin typeface="+mj-lt"/>
              </a:rPr>
              <a:t>lines</a:t>
            </a:r>
          </a:p>
          <a:p>
            <a:pPr lvl="0"/>
            <a:r>
              <a:rPr lang="en-US" sz="2400" dirty="0" smtClean="0">
                <a:latin typeface="+mj-lt"/>
              </a:rPr>
              <a:t>Do </a:t>
            </a:r>
            <a:r>
              <a:rPr lang="en-US" sz="2400" dirty="0">
                <a:latin typeface="+mj-lt"/>
              </a:rPr>
              <a:t>not combine steps in an activity using the word “and” to connect more than one verb or </a:t>
            </a:r>
            <a:r>
              <a:rPr lang="en-US" sz="2400" dirty="0" smtClean="0">
                <a:latin typeface="+mj-lt"/>
              </a:rPr>
              <a:t>action</a:t>
            </a:r>
            <a:endParaRPr lang="en-US" sz="2400" dirty="0">
              <a:latin typeface="+mj-lt"/>
            </a:endParaRPr>
          </a:p>
          <a:p>
            <a:pPr lvl="0"/>
            <a:r>
              <a:rPr lang="en-US" sz="2400" dirty="0">
                <a:latin typeface="+mj-lt"/>
              </a:rPr>
              <a:t>Write a description of the data or information flow on the process flow line. Sometimes the flow may be a physical </a:t>
            </a:r>
            <a:r>
              <a:rPr lang="en-US" sz="2400" dirty="0" smtClean="0">
                <a:latin typeface="+mj-lt"/>
              </a:rPr>
              <a:t>flow</a:t>
            </a:r>
          </a:p>
          <a:p>
            <a:pPr lvl="0"/>
            <a:r>
              <a:rPr lang="en-US" sz="2400" dirty="0" smtClean="0">
                <a:latin typeface="+mj-lt"/>
              </a:rPr>
              <a:t>Ask </a:t>
            </a:r>
            <a:r>
              <a:rPr lang="en-US" sz="2400" dirty="0">
                <a:latin typeface="+mj-lt"/>
              </a:rPr>
              <a:t>questions within the decision points. Label the decision branches with outcomes (for example, “yes” or “no”). Put decision points in the swim lane of the role making the </a:t>
            </a:r>
            <a:r>
              <a:rPr lang="en-US" sz="2400" dirty="0" smtClean="0">
                <a:latin typeface="+mj-lt"/>
              </a:rPr>
              <a:t>decision</a:t>
            </a:r>
            <a:endParaRPr lang="en-US" sz="2400" dirty="0">
              <a:latin typeface="+mj-lt"/>
            </a:endParaRPr>
          </a:p>
          <a:p>
            <a:pPr lvl="0"/>
            <a:r>
              <a:rPr lang="en-US" sz="2400" dirty="0">
                <a:latin typeface="+mj-lt"/>
              </a:rPr>
              <a:t>Capture information concerning which information systems of ERP modules support the </a:t>
            </a:r>
            <a:r>
              <a:rPr lang="en-US" sz="2400" dirty="0" smtClean="0">
                <a:latin typeface="+mj-lt"/>
              </a:rPr>
              <a:t>process</a:t>
            </a:r>
            <a:endParaRPr lang="en-US" sz="2400" dirty="0">
              <a:latin typeface="+mj-lt"/>
            </a:endParaRPr>
          </a:p>
          <a:p>
            <a:pPr marL="0" indent="0">
              <a:buClrTx/>
              <a:buNone/>
            </a:pPr>
            <a:endParaRPr lang="en-US" dirty="0" smtClean="0">
              <a:latin typeface="+mj-lt"/>
            </a:endParaRPr>
          </a:p>
        </p:txBody>
      </p:sp>
      <p:sp>
        <p:nvSpPr>
          <p:cNvPr id="4" name="Slide Number Placeholder 3"/>
          <p:cNvSpPr>
            <a:spLocks noGrp="1"/>
          </p:cNvSpPr>
          <p:nvPr>
            <p:ph type="sldNum" sz="quarter" idx="4"/>
          </p:nvPr>
        </p:nvSpPr>
        <p:spPr/>
        <p:txBody>
          <a:bodyPr/>
          <a:lstStyle/>
          <a:p>
            <a:fld id="{F60E1ACD-54E7-4E93-8CB7-920190DA3BE7}" type="slidenum">
              <a:rPr lang="en-US" smtClean="0">
                <a:latin typeface="+mj-lt"/>
              </a:rPr>
              <a:pPr/>
              <a:t>10</a:t>
            </a:fld>
            <a:endParaRPr lang="en-US" dirty="0">
              <a:latin typeface="+mj-lt"/>
            </a:endParaRPr>
          </a:p>
        </p:txBody>
      </p:sp>
    </p:spTree>
    <p:extLst>
      <p:ext uri="{BB962C8B-B14F-4D97-AF65-F5344CB8AC3E}">
        <p14:creationId xmlns:p14="http://schemas.microsoft.com/office/powerpoint/2010/main" val="158317817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1143000"/>
          </a:xfrm>
        </p:spPr>
        <p:txBody>
          <a:bodyPr/>
          <a:lstStyle/>
          <a:p>
            <a:pPr algn="ctr"/>
            <a:r>
              <a:rPr lang="en-US" sz="4000" b="1" dirty="0" smtClean="0">
                <a:solidFill>
                  <a:schemeClr val="tx1"/>
                </a:solidFill>
              </a:rPr>
              <a:t>Tips for Drawing Professional Process Maps</a:t>
            </a:r>
            <a:endParaRPr lang="en-US" sz="4000" b="1" dirty="0">
              <a:solidFill>
                <a:schemeClr val="tx1"/>
              </a:solidFill>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981200"/>
            <a:ext cx="10225576" cy="29736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Slide Number Placeholder 2"/>
          <p:cNvSpPr>
            <a:spLocks noGrp="1"/>
          </p:cNvSpPr>
          <p:nvPr>
            <p:ph type="sldNum" sz="quarter" idx="4"/>
          </p:nvPr>
        </p:nvSpPr>
        <p:spPr/>
        <p:txBody>
          <a:bodyPr/>
          <a:lstStyle/>
          <a:p>
            <a:fld id="{F60E1ACD-54E7-4E93-8CB7-920190DA3BE7}" type="slidenum">
              <a:rPr lang="en-US" smtClean="0">
                <a:latin typeface="+mj-lt"/>
              </a:rPr>
              <a:pPr/>
              <a:t>11</a:t>
            </a:fld>
            <a:endParaRPr lang="en-US" dirty="0">
              <a:latin typeface="+mj-lt"/>
            </a:endParaRPr>
          </a:p>
        </p:txBody>
      </p:sp>
    </p:spTree>
    <p:extLst>
      <p:ext uri="{BB962C8B-B14F-4D97-AF65-F5344CB8AC3E}">
        <p14:creationId xmlns:p14="http://schemas.microsoft.com/office/powerpoint/2010/main" val="5374988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868362"/>
          </a:xfrm>
        </p:spPr>
        <p:txBody>
          <a:bodyPr/>
          <a:lstStyle/>
          <a:p>
            <a:r>
              <a:rPr lang="en-US" sz="4000" b="1" dirty="0" smtClean="0">
                <a:solidFill>
                  <a:schemeClr val="tx1"/>
                </a:solidFill>
                <a:latin typeface="+mn-lt"/>
              </a:rPr>
              <a:t>Process Map Example </a:t>
            </a:r>
            <a:r>
              <a:rPr lang="en-US" sz="4000" dirty="0" smtClean="0">
                <a:solidFill>
                  <a:schemeClr val="tx1"/>
                </a:solidFill>
                <a:latin typeface="+mn-lt"/>
              </a:rPr>
              <a:t>–</a:t>
            </a:r>
            <a:r>
              <a:rPr lang="en-US" sz="4000" b="1" dirty="0" smtClean="0">
                <a:solidFill>
                  <a:schemeClr val="tx1"/>
                </a:solidFill>
                <a:latin typeface="+mn-lt"/>
              </a:rPr>
              <a:t> Electric City </a:t>
            </a:r>
            <a:endParaRPr lang="en-US" sz="4000" dirty="0">
              <a:solidFill>
                <a:schemeClr val="tx1"/>
              </a:solidFill>
              <a:latin typeface="+mn-lt"/>
            </a:endParaRPr>
          </a:p>
        </p:txBody>
      </p:sp>
      <p:pic>
        <p:nvPicPr>
          <p:cNvPr id="3" name="Picture 2"/>
          <p:cNvPicPr>
            <a:picLocks noChangeAspect="1"/>
          </p:cNvPicPr>
          <p:nvPr/>
        </p:nvPicPr>
        <p:blipFill>
          <a:blip r:embed="rId2" cstate="print"/>
          <a:stretch>
            <a:fillRect/>
          </a:stretch>
        </p:blipFill>
        <p:spPr>
          <a:xfrm>
            <a:off x="533400" y="1219200"/>
            <a:ext cx="8325812" cy="5065442"/>
          </a:xfrm>
          <a:prstGeom prst="rect">
            <a:avLst/>
          </a:prstGeom>
        </p:spPr>
      </p:pic>
      <p:sp>
        <p:nvSpPr>
          <p:cNvPr id="4" name="Slide Number Placeholder 3"/>
          <p:cNvSpPr>
            <a:spLocks noGrp="1"/>
          </p:cNvSpPr>
          <p:nvPr>
            <p:ph type="sldNum" sz="quarter" idx="4"/>
          </p:nvPr>
        </p:nvSpPr>
        <p:spPr/>
        <p:txBody>
          <a:bodyPr/>
          <a:lstStyle/>
          <a:p>
            <a:fld id="{F60E1ACD-54E7-4E93-8CB7-920190DA3BE7}" type="slidenum">
              <a:rPr lang="en-US" smtClean="0"/>
              <a:pPr/>
              <a:t>12</a:t>
            </a:fld>
            <a:endParaRPr lang="en-US" dirty="0"/>
          </a:p>
        </p:txBody>
      </p:sp>
    </p:spTree>
    <p:extLst>
      <p:ext uri="{BB962C8B-B14F-4D97-AF65-F5344CB8AC3E}">
        <p14:creationId xmlns:p14="http://schemas.microsoft.com/office/powerpoint/2010/main" val="13627767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304800"/>
            <a:ext cx="8153400" cy="762000"/>
          </a:xfrm>
        </p:spPr>
        <p:txBody>
          <a:bodyPr/>
          <a:lstStyle/>
          <a:p>
            <a:pPr algn="ctr"/>
            <a:r>
              <a:rPr lang="en-US" sz="4000" b="1" dirty="0" smtClean="0">
                <a:solidFill>
                  <a:schemeClr val="tx1"/>
                </a:solidFill>
              </a:rPr>
              <a:t>Electric City Process Map </a:t>
            </a:r>
            <a:r>
              <a:rPr lang="en-US" sz="4000" dirty="0" smtClean="0">
                <a:solidFill>
                  <a:schemeClr val="tx1"/>
                </a:solidFill>
              </a:rPr>
              <a:t>– </a:t>
            </a:r>
            <a:r>
              <a:rPr lang="en-US" sz="4000" b="1" dirty="0" smtClean="0">
                <a:solidFill>
                  <a:schemeClr val="tx1"/>
                </a:solidFill>
              </a:rPr>
              <a:t>Extensions</a:t>
            </a:r>
            <a:endParaRPr lang="en-US" sz="4000" b="1" dirty="0">
              <a:solidFill>
                <a:schemeClr val="tx1"/>
              </a:solidFill>
            </a:endParaRPr>
          </a:p>
        </p:txBody>
      </p:sp>
      <p:sp>
        <p:nvSpPr>
          <p:cNvPr id="3" name="TextBox 2"/>
          <p:cNvSpPr txBox="1"/>
          <p:nvPr/>
        </p:nvSpPr>
        <p:spPr>
          <a:xfrm>
            <a:off x="381000" y="1143000"/>
            <a:ext cx="8382000" cy="1200329"/>
          </a:xfrm>
          <a:prstGeom prst="rect">
            <a:avLst/>
          </a:prstGeom>
          <a:noFill/>
        </p:spPr>
        <p:txBody>
          <a:bodyPr wrap="square" rtlCol="0">
            <a:spAutoFit/>
          </a:bodyPr>
          <a:lstStyle/>
          <a:p>
            <a:pPr marL="342900" indent="-342900">
              <a:buClr>
                <a:schemeClr val="tx2"/>
              </a:buClr>
              <a:buFont typeface="Wingdings" panose="05000000000000000000" pitchFamily="2" charset="2"/>
              <a:buChar char="§"/>
            </a:pPr>
            <a:r>
              <a:rPr lang="en-US" sz="2400" dirty="0" smtClean="0">
                <a:latin typeface="+mj-lt"/>
              </a:rPr>
              <a:t>Business processes can be expanded </a:t>
            </a:r>
            <a:r>
              <a:rPr lang="en-US" sz="2400" dirty="0">
                <a:latin typeface="+mj-lt"/>
              </a:rPr>
              <a:t>to show greater detail at </a:t>
            </a:r>
            <a:r>
              <a:rPr lang="en-US" sz="2400" dirty="0" smtClean="0">
                <a:latin typeface="+mj-lt"/>
              </a:rPr>
              <a:t>lower levels</a:t>
            </a:r>
          </a:p>
          <a:p>
            <a:pPr marL="342900" indent="-342900">
              <a:buClr>
                <a:schemeClr val="tx2"/>
              </a:buClr>
              <a:buFont typeface="Wingdings" panose="05000000000000000000" pitchFamily="2" charset="2"/>
              <a:buChar char="§"/>
            </a:pPr>
            <a:r>
              <a:rPr lang="en-US" sz="2400" dirty="0" smtClean="0">
                <a:latin typeface="+mj-lt"/>
              </a:rPr>
              <a:t>Greater detail is more likely to </a:t>
            </a:r>
            <a:r>
              <a:rPr lang="en-US" sz="2400" dirty="0">
                <a:latin typeface="+mj-lt"/>
              </a:rPr>
              <a:t>identify potential issues</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33600"/>
            <a:ext cx="10258081" cy="40036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fld id="{F60E1ACD-54E7-4E93-8CB7-920190DA3BE7}" type="slidenum">
              <a:rPr lang="en-US" smtClean="0">
                <a:latin typeface="+mj-lt"/>
              </a:rPr>
              <a:pPr/>
              <a:t>13</a:t>
            </a:fld>
            <a:endParaRPr lang="en-US" dirty="0">
              <a:latin typeface="+mj-lt"/>
            </a:endParaRPr>
          </a:p>
        </p:txBody>
      </p:sp>
    </p:spTree>
    <p:extLst>
      <p:ext uri="{BB962C8B-B14F-4D97-AF65-F5344CB8AC3E}">
        <p14:creationId xmlns:p14="http://schemas.microsoft.com/office/powerpoint/2010/main" val="28676917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Fit </a:t>
            </a:r>
            <a:r>
              <a:rPr lang="en-US" dirty="0" smtClean="0"/>
              <a:t>Gear Bi-Weekly Payroll Narrative</a:t>
            </a:r>
            <a:endParaRPr lang="en-US" dirty="0"/>
          </a:p>
        </p:txBody>
      </p:sp>
      <p:sp>
        <p:nvSpPr>
          <p:cNvPr id="3" name="Content Placeholder 2"/>
          <p:cNvSpPr>
            <a:spLocks noGrp="1"/>
          </p:cNvSpPr>
          <p:nvPr>
            <p:ph idx="1"/>
          </p:nvPr>
        </p:nvSpPr>
        <p:spPr>
          <a:xfrm>
            <a:off x="592667" y="1295400"/>
            <a:ext cx="8077200" cy="4631922"/>
          </a:xfrm>
        </p:spPr>
        <p:txBody>
          <a:bodyPr/>
          <a:lstStyle/>
          <a:p>
            <a:r>
              <a:rPr lang="en-US" sz="1600" i="1" dirty="0"/>
              <a:t>Fit Gear plant employees use a timecard machine to clock in and clock out during a two-week period. At the end of the second week, the receptionist collects the timecards from the plant and makes sure she has the correct number of cards (75 cards for 75 employees) and that they are complete (for example, did someone forget to clock out?).</a:t>
            </a:r>
            <a:endParaRPr lang="en-US" sz="1600" dirty="0"/>
          </a:p>
          <a:p>
            <a:r>
              <a:rPr lang="en-US" sz="1600" i="1" dirty="0"/>
              <a:t>If there appears to be a problem, she tries to resolve it with the employee. She then corrects the timecard for the employee and gives the timecard data to the plant supervisor. The plant supervisor signs off on hours for all plant employees and returns the cards to the receptionist. The receptionist then enters the time for each employee into an Excel spreadsheet, which is emailed to the payroll clerk. </a:t>
            </a:r>
            <a:endParaRPr lang="en-US" sz="1600" dirty="0"/>
          </a:p>
          <a:p>
            <a:r>
              <a:rPr lang="en-US" sz="1600" i="1" dirty="0"/>
              <a:t>The payroll clerk enters the bi-weekly time (including sick, vacation, and leave) into the TEMS Payroll System. The payroll clerk also enters any updates to the HR master data (for example, change in address, change in exemptions) into the system. </a:t>
            </a:r>
            <a:endParaRPr lang="en-US" sz="1600" dirty="0"/>
          </a:p>
          <a:p>
            <a:r>
              <a:rPr lang="en-US" sz="1600" i="1" dirty="0"/>
              <a:t>The payroll clerk prints a payroll register and reviews for correctness. If there are errors, he resolves them in the system. Next, the payroll register is reviewed by the HR manager for correctness. If she finds additional issues, the payroll clerk resolves them in the system as well. The payroll clerk then prints paychecks, and the receptionist distributes them to the plant employees.  </a:t>
            </a:r>
            <a:endParaRPr lang="en-US" sz="1600" dirty="0"/>
          </a:p>
          <a:p>
            <a:endParaRPr lang="en-US" sz="1600" dirty="0"/>
          </a:p>
        </p:txBody>
      </p:sp>
      <p:sp>
        <p:nvSpPr>
          <p:cNvPr id="4" name="Slide Number Placeholder 3"/>
          <p:cNvSpPr>
            <a:spLocks noGrp="1"/>
          </p:cNvSpPr>
          <p:nvPr>
            <p:ph type="sldNum" sz="quarter" idx="4"/>
          </p:nvPr>
        </p:nvSpPr>
        <p:spPr/>
        <p:txBody>
          <a:bodyPr/>
          <a:lstStyle/>
          <a:p>
            <a:fld id="{F60E1ACD-54E7-4E93-8CB7-920190DA3BE7}" type="slidenum">
              <a:rPr lang="en-US" smtClean="0"/>
              <a:pPr/>
              <a:t>14</a:t>
            </a:fld>
            <a:endParaRPr lang="en-US" dirty="0"/>
          </a:p>
        </p:txBody>
      </p:sp>
    </p:spTree>
    <p:extLst>
      <p:ext uri="{BB962C8B-B14F-4D97-AF65-F5344CB8AC3E}">
        <p14:creationId xmlns:p14="http://schemas.microsoft.com/office/powerpoint/2010/main" val="42930911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9448800" cy="990600"/>
          </a:xfrm>
        </p:spPr>
        <p:txBody>
          <a:bodyPr/>
          <a:lstStyle/>
          <a:p>
            <a:pPr algn="ctr"/>
            <a:r>
              <a:rPr lang="en-US" sz="4000" b="1" dirty="0" smtClean="0">
                <a:solidFill>
                  <a:schemeClr val="tx1"/>
                </a:solidFill>
              </a:rPr>
              <a:t>Advanced Process Map Example </a:t>
            </a:r>
            <a:r>
              <a:rPr lang="en-US" sz="4000" dirty="0" smtClean="0">
                <a:solidFill>
                  <a:schemeClr val="tx1"/>
                </a:solidFill>
              </a:rPr>
              <a:t>–</a:t>
            </a:r>
            <a:r>
              <a:rPr lang="en-US" sz="4000" b="1" dirty="0" smtClean="0">
                <a:solidFill>
                  <a:schemeClr val="tx1"/>
                </a:solidFill>
              </a:rPr>
              <a:t> </a:t>
            </a:r>
            <a:br>
              <a:rPr lang="en-US" sz="4000" b="1" dirty="0" smtClean="0">
                <a:solidFill>
                  <a:schemeClr val="tx1"/>
                </a:solidFill>
              </a:rPr>
            </a:br>
            <a:r>
              <a:rPr lang="en-US" sz="4000" b="1" dirty="0" smtClean="0">
                <a:solidFill>
                  <a:schemeClr val="tx1"/>
                </a:solidFill>
              </a:rPr>
              <a:t>Fit Gear</a:t>
            </a:r>
            <a:endParaRPr lang="en-US" sz="4000" b="1" dirty="0">
              <a:solidFill>
                <a:schemeClr val="tx1"/>
              </a:solidFill>
            </a:endParaRPr>
          </a:p>
        </p:txBody>
      </p:sp>
      <p:pic>
        <p:nvPicPr>
          <p:cNvPr id="5" name="Picture 4"/>
          <p:cNvPicPr>
            <a:picLocks noChangeAspect="1"/>
          </p:cNvPicPr>
          <p:nvPr/>
        </p:nvPicPr>
        <p:blipFill>
          <a:blip r:embed="rId2" cstate="print"/>
          <a:stretch>
            <a:fillRect/>
          </a:stretch>
        </p:blipFill>
        <p:spPr>
          <a:xfrm>
            <a:off x="1066800" y="1138674"/>
            <a:ext cx="7493478" cy="5311307"/>
          </a:xfrm>
          <a:prstGeom prst="rect">
            <a:avLst/>
          </a:prstGeom>
        </p:spPr>
      </p:pic>
      <p:sp>
        <p:nvSpPr>
          <p:cNvPr id="3" name="Slide Number Placeholder 2"/>
          <p:cNvSpPr>
            <a:spLocks noGrp="1"/>
          </p:cNvSpPr>
          <p:nvPr>
            <p:ph type="sldNum" sz="quarter" idx="4"/>
          </p:nvPr>
        </p:nvSpPr>
        <p:spPr/>
        <p:txBody>
          <a:bodyPr/>
          <a:lstStyle/>
          <a:p>
            <a:fld id="{F60E1ACD-54E7-4E93-8CB7-920190DA3BE7}" type="slidenum">
              <a:rPr lang="en-US" smtClean="0"/>
              <a:pPr/>
              <a:t>15</a:t>
            </a:fld>
            <a:endParaRPr lang="en-US" dirty="0"/>
          </a:p>
        </p:txBody>
      </p:sp>
    </p:spTree>
    <p:extLst>
      <p:ext uri="{BB962C8B-B14F-4D97-AF65-F5344CB8AC3E}">
        <p14:creationId xmlns:p14="http://schemas.microsoft.com/office/powerpoint/2010/main" val="20157227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04800"/>
            <a:ext cx="8305800" cy="1066800"/>
          </a:xfrm>
        </p:spPr>
        <p:txBody>
          <a:bodyPr/>
          <a:lstStyle/>
          <a:p>
            <a:pPr algn="ctr"/>
            <a:r>
              <a:rPr lang="en-US" sz="4000" b="1" dirty="0" smtClean="0">
                <a:solidFill>
                  <a:schemeClr val="tx1"/>
                </a:solidFill>
              </a:rPr>
              <a:t>Advanced Process Map Example </a:t>
            </a:r>
            <a:r>
              <a:rPr lang="en-US" sz="4000" dirty="0" smtClean="0">
                <a:solidFill>
                  <a:schemeClr val="tx1"/>
                </a:solidFill>
              </a:rPr>
              <a:t>– </a:t>
            </a:r>
            <a:br>
              <a:rPr lang="en-US" sz="4000" dirty="0" smtClean="0">
                <a:solidFill>
                  <a:schemeClr val="tx1"/>
                </a:solidFill>
              </a:rPr>
            </a:br>
            <a:r>
              <a:rPr lang="en-US" sz="4000" b="1" dirty="0" smtClean="0">
                <a:solidFill>
                  <a:schemeClr val="tx1"/>
                </a:solidFill>
              </a:rPr>
              <a:t>Fit Gear</a:t>
            </a:r>
            <a:endParaRPr lang="en-US" sz="4000" dirty="0"/>
          </a:p>
        </p:txBody>
      </p:sp>
      <p:pic>
        <p:nvPicPr>
          <p:cNvPr id="4" name="Picture 3"/>
          <p:cNvPicPr>
            <a:picLocks noChangeAspect="1"/>
          </p:cNvPicPr>
          <p:nvPr/>
        </p:nvPicPr>
        <p:blipFill>
          <a:blip r:embed="rId2" cstate="print"/>
          <a:stretch>
            <a:fillRect/>
          </a:stretch>
        </p:blipFill>
        <p:spPr>
          <a:xfrm>
            <a:off x="1295400" y="1385961"/>
            <a:ext cx="6871815" cy="4969131"/>
          </a:xfrm>
          <a:prstGeom prst="rect">
            <a:avLst/>
          </a:prstGeom>
        </p:spPr>
      </p:pic>
      <p:sp>
        <p:nvSpPr>
          <p:cNvPr id="3" name="Slide Number Placeholder 2"/>
          <p:cNvSpPr>
            <a:spLocks noGrp="1"/>
          </p:cNvSpPr>
          <p:nvPr>
            <p:ph type="sldNum" sz="quarter" idx="4"/>
          </p:nvPr>
        </p:nvSpPr>
        <p:spPr/>
        <p:txBody>
          <a:bodyPr/>
          <a:lstStyle/>
          <a:p>
            <a:fld id="{F60E1ACD-54E7-4E93-8CB7-920190DA3BE7}" type="slidenum">
              <a:rPr lang="en-US" smtClean="0"/>
              <a:pPr/>
              <a:t>16</a:t>
            </a:fld>
            <a:endParaRPr lang="en-US" dirty="0"/>
          </a:p>
        </p:txBody>
      </p:sp>
    </p:spTree>
    <p:extLst>
      <p:ext uri="{BB962C8B-B14F-4D97-AF65-F5344CB8AC3E}">
        <p14:creationId xmlns:p14="http://schemas.microsoft.com/office/powerpoint/2010/main" val="14926060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pPr algn="ctr"/>
            <a:r>
              <a:rPr lang="en-US" sz="4000" b="1" dirty="0" smtClean="0">
                <a:solidFill>
                  <a:schemeClr val="tx1"/>
                </a:solidFill>
                <a:latin typeface="+mn-lt"/>
              </a:rPr>
              <a:t>Process Issues </a:t>
            </a:r>
            <a:r>
              <a:rPr lang="en-US" sz="4000" dirty="0" smtClean="0"/>
              <a:t>and </a:t>
            </a:r>
            <a:r>
              <a:rPr lang="en-US" sz="4000" dirty="0"/>
              <a:t>Suggested Process Redesigns for Fit Gear </a:t>
            </a:r>
          </a:p>
        </p:txBody>
      </p:sp>
      <p:sp>
        <p:nvSpPr>
          <p:cNvPr id="3" name="Content Placeholder 2"/>
          <p:cNvSpPr>
            <a:spLocks noGrp="1"/>
          </p:cNvSpPr>
          <p:nvPr>
            <p:ph sz="quarter" idx="1"/>
          </p:nvPr>
        </p:nvSpPr>
        <p:spPr>
          <a:xfrm>
            <a:off x="571644" y="1705379"/>
            <a:ext cx="8153400" cy="5029200"/>
          </a:xfrm>
        </p:spPr>
        <p:txBody>
          <a:bodyPr/>
          <a:lstStyle/>
          <a:p>
            <a:r>
              <a:rPr lang="en-US" sz="2000" i="1" dirty="0" smtClean="0"/>
              <a:t>Cycle time</a:t>
            </a:r>
            <a:r>
              <a:rPr lang="en-US" sz="2000" dirty="0" smtClean="0"/>
              <a:t> could be improved by using </a:t>
            </a:r>
            <a:r>
              <a:rPr lang="en-US" sz="2000" i="1" dirty="0" smtClean="0"/>
              <a:t>self-service</a:t>
            </a:r>
            <a:r>
              <a:rPr lang="en-US" sz="2000" dirty="0" smtClean="0"/>
              <a:t> for HR master data updates </a:t>
            </a:r>
          </a:p>
          <a:p>
            <a:r>
              <a:rPr lang="en-US" sz="2000" dirty="0" smtClean="0"/>
              <a:t>Payroll </a:t>
            </a:r>
            <a:r>
              <a:rPr lang="en-US" sz="2000" dirty="0"/>
              <a:t>clerk should not enter HR master data </a:t>
            </a:r>
            <a:r>
              <a:rPr lang="en-US" sz="2000" dirty="0" smtClean="0"/>
              <a:t>updates. </a:t>
            </a:r>
            <a:r>
              <a:rPr lang="en-US" sz="2000" i="1" dirty="0" err="1" smtClean="0"/>
              <a:t>SoD</a:t>
            </a:r>
            <a:r>
              <a:rPr lang="en-US" sz="2000" i="1" dirty="0" smtClean="0"/>
              <a:t> violation. </a:t>
            </a:r>
          </a:p>
          <a:p>
            <a:r>
              <a:rPr lang="en-US" sz="2000" dirty="0" smtClean="0"/>
              <a:t>It </a:t>
            </a:r>
            <a:r>
              <a:rPr lang="en-US" sz="2000" dirty="0"/>
              <a:t>is inefficient to use a </a:t>
            </a:r>
            <a:r>
              <a:rPr lang="en-US" sz="2000" i="1" dirty="0"/>
              <a:t>manual</a:t>
            </a:r>
            <a:r>
              <a:rPr lang="en-US" sz="2000" dirty="0"/>
              <a:t> time card system and then re-enter the time into the TEMS </a:t>
            </a:r>
            <a:r>
              <a:rPr lang="en-US" sz="2000" dirty="0" smtClean="0"/>
              <a:t>system. </a:t>
            </a:r>
            <a:r>
              <a:rPr lang="en-US" sz="2000" i="1" dirty="0" smtClean="0"/>
              <a:t>Data should be captured once at its source. </a:t>
            </a:r>
          </a:p>
          <a:p>
            <a:r>
              <a:rPr lang="en-US" sz="2000" dirty="0"/>
              <a:t>R</a:t>
            </a:r>
            <a:r>
              <a:rPr lang="en-US" sz="2000" dirty="0" smtClean="0"/>
              <a:t>eceptionist </a:t>
            </a:r>
            <a:r>
              <a:rPr lang="en-US" sz="2000" dirty="0"/>
              <a:t>is performing </a:t>
            </a:r>
            <a:r>
              <a:rPr lang="en-US" sz="2000" i="1" dirty="0"/>
              <a:t>manual steps</a:t>
            </a:r>
            <a:r>
              <a:rPr lang="en-US" sz="2000" dirty="0"/>
              <a:t> and </a:t>
            </a:r>
            <a:r>
              <a:rPr lang="en-US" sz="2000" i="1" dirty="0" smtClean="0"/>
              <a:t>rework; </a:t>
            </a:r>
            <a:r>
              <a:rPr lang="en-US" sz="2000" dirty="0" smtClean="0"/>
              <a:t>Also there are </a:t>
            </a:r>
            <a:r>
              <a:rPr lang="en-US" sz="2000" i="1" dirty="0" smtClean="0"/>
              <a:t>handoffs</a:t>
            </a:r>
            <a:endParaRPr lang="en-US" sz="2000" dirty="0" smtClean="0"/>
          </a:p>
          <a:p>
            <a:r>
              <a:rPr lang="en-US" sz="2000" dirty="0"/>
              <a:t>Printing and distributing manual paychecks can lead to internal control </a:t>
            </a:r>
            <a:r>
              <a:rPr lang="en-US" sz="2000" dirty="0" smtClean="0"/>
              <a:t>problems; </a:t>
            </a:r>
            <a:r>
              <a:rPr lang="en-US" sz="2000" i="1" dirty="0" smtClean="0"/>
              <a:t>old ways</a:t>
            </a:r>
          </a:p>
          <a:p>
            <a:r>
              <a:rPr lang="en-US" sz="2000" dirty="0"/>
              <a:t>The </a:t>
            </a:r>
            <a:r>
              <a:rPr lang="en-US" sz="2000" i="1" dirty="0"/>
              <a:t>old way</a:t>
            </a:r>
            <a:r>
              <a:rPr lang="en-US" sz="2000" dirty="0"/>
              <a:t> of processing payroll is inefficient. </a:t>
            </a:r>
            <a:endParaRPr lang="en-US" sz="2000" dirty="0" smtClean="0"/>
          </a:p>
          <a:p>
            <a:r>
              <a:rPr lang="en-US" sz="2000" dirty="0" smtClean="0"/>
              <a:t>The </a:t>
            </a:r>
            <a:r>
              <a:rPr lang="en-US" sz="2000" dirty="0"/>
              <a:t>payroll clerk does not need an approval from the HR </a:t>
            </a:r>
            <a:r>
              <a:rPr lang="en-US" sz="2000" dirty="0" smtClean="0"/>
              <a:t>manager. This is </a:t>
            </a:r>
            <a:r>
              <a:rPr lang="en-US" sz="2000" i="1" dirty="0" err="1" smtClean="0"/>
              <a:t>SoD</a:t>
            </a:r>
            <a:r>
              <a:rPr lang="en-US" sz="2000" i="1" dirty="0" smtClean="0"/>
              <a:t> violation</a:t>
            </a:r>
            <a:r>
              <a:rPr lang="en-US" sz="2000" dirty="0" smtClean="0"/>
              <a:t>. This is a </a:t>
            </a:r>
            <a:r>
              <a:rPr lang="en-US" sz="2000" dirty="0"/>
              <a:t>non-essential </a:t>
            </a:r>
            <a:r>
              <a:rPr lang="en-US" sz="2000" i="1" dirty="0"/>
              <a:t>quality control</a:t>
            </a:r>
            <a:r>
              <a:rPr lang="en-US" sz="2000" dirty="0"/>
              <a:t> </a:t>
            </a:r>
            <a:r>
              <a:rPr lang="en-US" sz="2000" dirty="0" smtClean="0"/>
              <a:t>step. Clerk should be </a:t>
            </a:r>
            <a:r>
              <a:rPr lang="en-US" sz="2000" i="1" dirty="0" smtClean="0"/>
              <a:t>empowered </a:t>
            </a:r>
            <a:r>
              <a:rPr lang="en-US" sz="2000" dirty="0" smtClean="0"/>
              <a:t>to make decisions. </a:t>
            </a:r>
            <a:endParaRPr lang="en-US" sz="2000" dirty="0"/>
          </a:p>
        </p:txBody>
      </p:sp>
      <p:sp>
        <p:nvSpPr>
          <p:cNvPr id="4" name="Slide Number Placeholder 3"/>
          <p:cNvSpPr>
            <a:spLocks noGrp="1"/>
          </p:cNvSpPr>
          <p:nvPr>
            <p:ph type="sldNum" sz="quarter" idx="4"/>
          </p:nvPr>
        </p:nvSpPr>
        <p:spPr/>
        <p:txBody>
          <a:bodyPr/>
          <a:lstStyle/>
          <a:p>
            <a:fld id="{F60E1ACD-54E7-4E93-8CB7-920190DA3BE7}" type="slidenum">
              <a:rPr lang="en-US" smtClean="0"/>
              <a:pPr/>
              <a:t>17</a:t>
            </a:fld>
            <a:endParaRPr lang="en-US" dirty="0"/>
          </a:p>
        </p:txBody>
      </p:sp>
    </p:spTree>
    <p:extLst>
      <p:ext uri="{BB962C8B-B14F-4D97-AF65-F5344CB8AC3E}">
        <p14:creationId xmlns:p14="http://schemas.microsoft.com/office/powerpoint/2010/main" val="92195702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04800"/>
            <a:ext cx="8305800" cy="1066800"/>
          </a:xfrm>
        </p:spPr>
        <p:txBody>
          <a:bodyPr/>
          <a:lstStyle/>
          <a:p>
            <a:pPr algn="ctr"/>
            <a:r>
              <a:rPr lang="en-US" sz="4000" b="1" dirty="0" smtClean="0">
                <a:solidFill>
                  <a:schemeClr val="tx1"/>
                </a:solidFill>
                <a:latin typeface="+mn-lt"/>
              </a:rPr>
              <a:t>Objectives</a:t>
            </a:r>
            <a:endParaRPr lang="en-US" sz="4000" dirty="0">
              <a:solidFill>
                <a:schemeClr val="tx1"/>
              </a:solidFill>
              <a:latin typeface="+mn-lt"/>
            </a:endParaRPr>
          </a:p>
        </p:txBody>
      </p:sp>
      <p:sp>
        <p:nvSpPr>
          <p:cNvPr id="3" name="Content Placeholder 2"/>
          <p:cNvSpPr>
            <a:spLocks noGrp="1"/>
          </p:cNvSpPr>
          <p:nvPr>
            <p:ph sz="quarter" idx="1"/>
          </p:nvPr>
        </p:nvSpPr>
        <p:spPr>
          <a:xfrm>
            <a:off x="914400" y="1447800"/>
            <a:ext cx="7772400" cy="4800600"/>
          </a:xfrm>
        </p:spPr>
        <p:txBody>
          <a:bodyPr/>
          <a:lstStyle/>
          <a:p>
            <a:pPr lvl="0"/>
            <a:r>
              <a:rPr lang="en-US" sz="2800" dirty="0" smtClean="0"/>
              <a:t>Recognize the </a:t>
            </a:r>
            <a:r>
              <a:rPr lang="en-US" sz="2800" dirty="0"/>
              <a:t>importance of process mapping </a:t>
            </a:r>
          </a:p>
          <a:p>
            <a:pPr lvl="0"/>
            <a:r>
              <a:rPr lang="en-US" sz="2800" dirty="0"/>
              <a:t>Understand the difference between “as is” and “to be” business processes </a:t>
            </a:r>
          </a:p>
          <a:p>
            <a:pPr lvl="0"/>
            <a:r>
              <a:rPr lang="en-US" sz="2800" dirty="0"/>
              <a:t>Become familiar with process map symbols</a:t>
            </a:r>
          </a:p>
          <a:p>
            <a:pPr lvl="0"/>
            <a:r>
              <a:rPr lang="en-US" sz="2800" dirty="0"/>
              <a:t>Distinguish among the various roles used in process mapping </a:t>
            </a:r>
          </a:p>
          <a:p>
            <a:pPr lvl="0"/>
            <a:r>
              <a:rPr lang="en-US" sz="2800" dirty="0"/>
              <a:t>Know the steps involved in mapping a business </a:t>
            </a:r>
            <a:r>
              <a:rPr lang="en-US" sz="2800" dirty="0" smtClean="0"/>
              <a:t>process</a:t>
            </a:r>
            <a:endParaRPr lang="en-US" sz="2800" dirty="0"/>
          </a:p>
        </p:txBody>
      </p:sp>
      <p:sp>
        <p:nvSpPr>
          <p:cNvPr id="4" name="Slide Number Placeholder 3"/>
          <p:cNvSpPr>
            <a:spLocks noGrp="1"/>
          </p:cNvSpPr>
          <p:nvPr>
            <p:ph type="sldNum" sz="quarter" idx="4"/>
          </p:nvPr>
        </p:nvSpPr>
        <p:spPr/>
        <p:txBody>
          <a:bodyPr/>
          <a:lstStyle/>
          <a:p>
            <a:fld id="{F60E1ACD-54E7-4E93-8CB7-920190DA3BE7}" type="slidenum">
              <a:rPr lang="en-US" smtClean="0"/>
              <a:pPr/>
              <a:t>2</a:t>
            </a:fld>
            <a:endParaRPr lang="en-US" dirty="0"/>
          </a:p>
        </p:txBody>
      </p:sp>
    </p:spTree>
    <p:extLst>
      <p:ext uri="{BB962C8B-B14F-4D97-AF65-F5344CB8AC3E}">
        <p14:creationId xmlns:p14="http://schemas.microsoft.com/office/powerpoint/2010/main" val="20152780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5" name="Rectangle 1026"/>
          <p:cNvSpPr>
            <a:spLocks noGrp="1" noChangeArrowheads="1"/>
          </p:cNvSpPr>
          <p:nvPr>
            <p:ph type="title"/>
          </p:nvPr>
        </p:nvSpPr>
        <p:spPr>
          <a:xfrm>
            <a:off x="419100" y="457200"/>
            <a:ext cx="8305800" cy="914400"/>
          </a:xfrm>
        </p:spPr>
        <p:txBody>
          <a:bodyPr/>
          <a:lstStyle/>
          <a:p>
            <a:pPr algn="ctr"/>
            <a:r>
              <a:rPr lang="en-US" sz="4000" b="1" dirty="0" smtClean="0">
                <a:solidFill>
                  <a:schemeClr val="tx1"/>
                </a:solidFill>
                <a:latin typeface="+mn-lt"/>
                <a:cs typeface="Times" pitchFamily="18" charset="0"/>
              </a:rPr>
              <a:t>Systems Diagrams</a:t>
            </a:r>
          </a:p>
        </p:txBody>
      </p:sp>
      <p:sp>
        <p:nvSpPr>
          <p:cNvPr id="16386" name="Rectangle 1027"/>
          <p:cNvSpPr>
            <a:spLocks noGrp="1" noChangeArrowheads="1"/>
          </p:cNvSpPr>
          <p:nvPr>
            <p:ph sz="quarter" idx="1"/>
          </p:nvPr>
        </p:nvSpPr>
        <p:spPr>
          <a:xfrm>
            <a:off x="467518" y="1590549"/>
            <a:ext cx="8208963" cy="4953000"/>
          </a:xfrm>
        </p:spPr>
        <p:txBody>
          <a:bodyPr/>
          <a:lstStyle/>
          <a:p>
            <a:pPr>
              <a:lnSpc>
                <a:spcPct val="80000"/>
              </a:lnSpc>
            </a:pPr>
            <a:r>
              <a:rPr lang="en-US" sz="2800" b="1" dirty="0" smtClean="0"/>
              <a:t>Systems diagram (SD)</a:t>
            </a:r>
            <a:r>
              <a:rPr lang="en-US" sz="2800" dirty="0" smtClean="0"/>
              <a:t> –</a:t>
            </a:r>
            <a:r>
              <a:rPr lang="en-US" sz="2800" b="1" dirty="0" smtClean="0"/>
              <a:t> </a:t>
            </a:r>
            <a:r>
              <a:rPr lang="en-US" sz="2800" dirty="0" smtClean="0"/>
              <a:t>graphical representation of a system; </a:t>
            </a:r>
            <a:r>
              <a:rPr lang="en-US" sz="2800" b="1" dirty="0" smtClean="0"/>
              <a:t>s</a:t>
            </a:r>
            <a:r>
              <a:rPr lang="en-US" b="1" dirty="0" smtClean="0"/>
              <a:t>ystem</a:t>
            </a:r>
            <a:r>
              <a:rPr lang="en-US" dirty="0" smtClean="0"/>
              <a:t> </a:t>
            </a:r>
            <a:r>
              <a:rPr lang="en-US" dirty="0"/>
              <a:t>– a group of parts that are connected and work together</a:t>
            </a:r>
          </a:p>
          <a:p>
            <a:pPr>
              <a:lnSpc>
                <a:spcPct val="80000"/>
              </a:lnSpc>
            </a:pPr>
            <a:r>
              <a:rPr lang="en-US" sz="2800" dirty="0" smtClean="0"/>
              <a:t>SD used </a:t>
            </a:r>
            <a:r>
              <a:rPr lang="en-US" sz="2800" dirty="0"/>
              <a:t>in business </a:t>
            </a:r>
            <a:r>
              <a:rPr lang="en-US" sz="2800" dirty="0" smtClean="0"/>
              <a:t>to:</a:t>
            </a:r>
          </a:p>
          <a:p>
            <a:pPr lvl="1">
              <a:lnSpc>
                <a:spcPct val="80000"/>
              </a:lnSpc>
              <a:buFont typeface="Wingdings" panose="05000000000000000000" pitchFamily="2" charset="2"/>
              <a:buChar char="§"/>
            </a:pPr>
            <a:r>
              <a:rPr lang="en-US" sz="2800" dirty="0" smtClean="0"/>
              <a:t>Describe </a:t>
            </a:r>
            <a:r>
              <a:rPr lang="en-US" sz="2800" dirty="0"/>
              <a:t>business </a:t>
            </a:r>
            <a:r>
              <a:rPr lang="en-US" sz="2800" dirty="0" smtClean="0"/>
              <a:t>processes</a:t>
            </a:r>
          </a:p>
          <a:p>
            <a:pPr lvl="1">
              <a:lnSpc>
                <a:spcPct val="80000"/>
              </a:lnSpc>
              <a:buFont typeface="Wingdings" panose="05000000000000000000" pitchFamily="2" charset="2"/>
              <a:buChar char="§"/>
            </a:pPr>
            <a:r>
              <a:rPr lang="en-US" sz="2800" dirty="0"/>
              <a:t>A</a:t>
            </a:r>
            <a:r>
              <a:rPr lang="en-US" sz="2800" dirty="0" smtClean="0"/>
              <a:t>ssess </a:t>
            </a:r>
            <a:r>
              <a:rPr lang="en-US" sz="2800" dirty="0"/>
              <a:t>internal control </a:t>
            </a:r>
            <a:r>
              <a:rPr lang="en-US" sz="2800" dirty="0" smtClean="0"/>
              <a:t>procedures</a:t>
            </a:r>
          </a:p>
          <a:p>
            <a:pPr lvl="1">
              <a:lnSpc>
                <a:spcPct val="80000"/>
              </a:lnSpc>
              <a:buFont typeface="Wingdings" panose="05000000000000000000" pitchFamily="2" charset="2"/>
              <a:buChar char="§"/>
            </a:pPr>
            <a:r>
              <a:rPr lang="en-US" sz="2800" dirty="0"/>
              <a:t>E</a:t>
            </a:r>
            <a:r>
              <a:rPr lang="en-US" sz="2800" dirty="0" smtClean="0"/>
              <a:t>valuate</a:t>
            </a:r>
            <a:r>
              <a:rPr lang="en-US" sz="2800" dirty="0"/>
              <a:t>, design, or change information systems</a:t>
            </a:r>
            <a:endParaRPr lang="en-US" sz="2800" dirty="0" smtClean="0"/>
          </a:p>
        </p:txBody>
      </p:sp>
      <p:sp>
        <p:nvSpPr>
          <p:cNvPr id="2" name="Slide Number Placeholder 1"/>
          <p:cNvSpPr>
            <a:spLocks noGrp="1"/>
          </p:cNvSpPr>
          <p:nvPr>
            <p:ph type="sldNum" sz="quarter" idx="4"/>
          </p:nvPr>
        </p:nvSpPr>
        <p:spPr/>
        <p:txBody>
          <a:bodyPr/>
          <a:lstStyle/>
          <a:p>
            <a:fld id="{F60E1ACD-54E7-4E93-8CB7-920190DA3BE7}" type="slidenum">
              <a:rPr lang="en-US" smtClean="0"/>
              <a:pPr/>
              <a:t>3</a:t>
            </a:fld>
            <a:endParaRPr lang="en-US" dirty="0"/>
          </a:p>
        </p:txBody>
      </p:sp>
    </p:spTree>
    <p:extLst>
      <p:ext uri="{BB962C8B-B14F-4D97-AF65-F5344CB8AC3E}">
        <p14:creationId xmlns:p14="http://schemas.microsoft.com/office/powerpoint/2010/main" val="14204578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04800"/>
            <a:ext cx="8305800" cy="1066800"/>
          </a:xfrm>
        </p:spPr>
        <p:txBody>
          <a:bodyPr/>
          <a:lstStyle/>
          <a:p>
            <a:pPr algn="ctr"/>
            <a:r>
              <a:rPr lang="en-US" sz="4000" b="1" dirty="0" smtClean="0">
                <a:solidFill>
                  <a:schemeClr val="tx1"/>
                </a:solidFill>
                <a:latin typeface="+mn-lt"/>
              </a:rPr>
              <a:t>The Process Map</a:t>
            </a:r>
            <a:endParaRPr lang="en-US" sz="4000" b="1" dirty="0">
              <a:solidFill>
                <a:schemeClr val="tx1"/>
              </a:solidFill>
              <a:latin typeface="+mn-lt"/>
            </a:endParaRPr>
          </a:p>
        </p:txBody>
      </p:sp>
      <p:sp>
        <p:nvSpPr>
          <p:cNvPr id="3" name="Content Placeholder 2"/>
          <p:cNvSpPr>
            <a:spLocks noGrp="1"/>
          </p:cNvSpPr>
          <p:nvPr>
            <p:ph sz="quarter" idx="1"/>
          </p:nvPr>
        </p:nvSpPr>
        <p:spPr>
          <a:xfrm>
            <a:off x="533400" y="1219200"/>
            <a:ext cx="8077200" cy="4631922"/>
          </a:xfrm>
        </p:spPr>
        <p:txBody>
          <a:bodyPr/>
          <a:lstStyle/>
          <a:p>
            <a:r>
              <a:rPr lang="en-US" sz="2800" b="1" dirty="0"/>
              <a:t>P</a:t>
            </a:r>
            <a:r>
              <a:rPr lang="en-US" sz="2800" b="1" dirty="0" smtClean="0"/>
              <a:t>rocess map</a:t>
            </a:r>
            <a:r>
              <a:rPr lang="en-US" sz="2800" dirty="0"/>
              <a:t> </a:t>
            </a:r>
            <a:r>
              <a:rPr lang="en-US" sz="2800" dirty="0" smtClean="0"/>
              <a:t>– a graphical </a:t>
            </a:r>
            <a:r>
              <a:rPr lang="en-US" sz="2800" dirty="0"/>
              <a:t>technique that documents inputs, outputs, activities, and decision points </a:t>
            </a:r>
            <a:r>
              <a:rPr lang="en-US" sz="2800" dirty="0" smtClean="0"/>
              <a:t>to show </a:t>
            </a:r>
            <a:r>
              <a:rPr lang="en-US" sz="2800" dirty="0"/>
              <a:t>step-by-step procedures for a specific business </a:t>
            </a:r>
            <a:r>
              <a:rPr lang="en-US" sz="2800" dirty="0" smtClean="0"/>
              <a:t>process (also known as </a:t>
            </a:r>
            <a:r>
              <a:rPr lang="en-US" b="1" dirty="0" smtClean="0"/>
              <a:t>cross-functional </a:t>
            </a:r>
            <a:r>
              <a:rPr lang="en-US" b="1" dirty="0" smtClean="0"/>
              <a:t>flowchart </a:t>
            </a:r>
            <a:r>
              <a:rPr lang="en-US" dirty="0"/>
              <a:t>or</a:t>
            </a:r>
            <a:r>
              <a:rPr lang="en-US" b="1" dirty="0"/>
              <a:t> swim lane </a:t>
            </a:r>
            <a:r>
              <a:rPr lang="en-US" b="1" dirty="0" smtClean="0"/>
              <a:t>diagram)</a:t>
            </a:r>
            <a:endParaRPr lang="en-US" b="1" dirty="0" smtClean="0"/>
          </a:p>
          <a:p>
            <a:pPr marL="617538" lvl="1" indent="-342900" fontAlgn="auto">
              <a:spcBef>
                <a:spcPts val="580"/>
              </a:spcBef>
              <a:spcAft>
                <a:spcPts val="0"/>
              </a:spcAft>
              <a:buFont typeface="Wingdings" panose="05000000000000000000" pitchFamily="2" charset="2"/>
              <a:buChar char="§"/>
              <a:defRPr/>
            </a:pPr>
            <a:r>
              <a:rPr lang="en-US" b="1" dirty="0"/>
              <a:t>“As is”</a:t>
            </a:r>
            <a:r>
              <a:rPr lang="en-US" dirty="0"/>
              <a:t> </a:t>
            </a:r>
            <a:r>
              <a:rPr lang="en-US" b="1" dirty="0"/>
              <a:t>process map </a:t>
            </a:r>
            <a:r>
              <a:rPr lang="en-US" dirty="0"/>
              <a:t>–</a:t>
            </a:r>
            <a:r>
              <a:rPr lang="en-US" b="1" dirty="0"/>
              <a:t> </a:t>
            </a:r>
            <a:r>
              <a:rPr lang="en-US" dirty="0"/>
              <a:t>shows how the process is currently </a:t>
            </a:r>
            <a:r>
              <a:rPr lang="en-US" dirty="0" smtClean="0"/>
              <a:t>operating; useful for developing requirements for ERP system </a:t>
            </a:r>
            <a:endParaRPr lang="en-US" dirty="0" smtClean="0"/>
          </a:p>
          <a:p>
            <a:pPr marL="617538" lvl="1" indent="-342900" fontAlgn="auto">
              <a:spcBef>
                <a:spcPts val="580"/>
              </a:spcBef>
              <a:spcAft>
                <a:spcPts val="0"/>
              </a:spcAft>
              <a:buFont typeface="Wingdings" panose="05000000000000000000" pitchFamily="2" charset="2"/>
              <a:buChar char="§"/>
              <a:defRPr/>
            </a:pPr>
            <a:r>
              <a:rPr lang="en-US" b="1" dirty="0" smtClean="0"/>
              <a:t>“To </a:t>
            </a:r>
            <a:r>
              <a:rPr lang="en-US" b="1" dirty="0"/>
              <a:t>be” process map</a:t>
            </a:r>
            <a:r>
              <a:rPr lang="en-US" dirty="0"/>
              <a:t> – a visual representation of the redesigned </a:t>
            </a:r>
            <a:r>
              <a:rPr lang="en-US" dirty="0" smtClean="0"/>
              <a:t>process; ERP vendors supply </a:t>
            </a:r>
            <a:endParaRPr lang="en-US" dirty="0"/>
          </a:p>
          <a:p>
            <a:r>
              <a:rPr lang="en-US" sz="2800" b="1" dirty="0" smtClean="0"/>
              <a:t>Role</a:t>
            </a:r>
            <a:r>
              <a:rPr lang="en-US" sz="2800" dirty="0" smtClean="0"/>
              <a:t> – the </a:t>
            </a:r>
            <a:r>
              <a:rPr lang="en-US" sz="2800" dirty="0"/>
              <a:t>party responsible for an activity in the </a:t>
            </a:r>
            <a:r>
              <a:rPr lang="en-US" sz="2800" dirty="0" smtClean="0"/>
              <a:t>process; can be an internal or external entity</a:t>
            </a:r>
          </a:p>
          <a:p>
            <a:pPr>
              <a:buClrTx/>
            </a:pPr>
            <a:endParaRPr lang="en-US" sz="3000" dirty="0" smtClean="0"/>
          </a:p>
        </p:txBody>
      </p:sp>
      <p:sp>
        <p:nvSpPr>
          <p:cNvPr id="4" name="Slide Number Placeholder 3"/>
          <p:cNvSpPr>
            <a:spLocks noGrp="1"/>
          </p:cNvSpPr>
          <p:nvPr>
            <p:ph type="sldNum" sz="quarter" idx="4"/>
          </p:nvPr>
        </p:nvSpPr>
        <p:spPr/>
        <p:txBody>
          <a:bodyPr/>
          <a:lstStyle/>
          <a:p>
            <a:fld id="{F60E1ACD-54E7-4E93-8CB7-920190DA3BE7}" type="slidenum">
              <a:rPr lang="en-US" smtClean="0"/>
              <a:pPr/>
              <a:t>4</a:t>
            </a:fld>
            <a:endParaRPr lang="en-US" dirty="0"/>
          </a:p>
        </p:txBody>
      </p:sp>
    </p:spTree>
    <p:extLst>
      <p:ext uri="{BB962C8B-B14F-4D97-AF65-F5344CB8AC3E}">
        <p14:creationId xmlns:p14="http://schemas.microsoft.com/office/powerpoint/2010/main" val="12304536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533400" y="228600"/>
            <a:ext cx="7924800" cy="808038"/>
          </a:xfrm>
        </p:spPr>
        <p:txBody>
          <a:bodyPr/>
          <a:lstStyle/>
          <a:p>
            <a:pPr algn="ctr"/>
            <a:r>
              <a:rPr lang="en-US" b="1" dirty="0" smtClean="0">
                <a:solidFill>
                  <a:schemeClr val="tx1"/>
                </a:solidFill>
              </a:rPr>
              <a:t>Process Map Symbols and Descriptions</a:t>
            </a:r>
            <a:endParaRPr lang="en-US" b="1" dirty="0" smtClean="0">
              <a:solidFill>
                <a:schemeClr val="tx1"/>
              </a:solidFill>
              <a:cs typeface="Times" pitchFamily="18" charset="0"/>
            </a:endParaRPr>
          </a:p>
        </p:txBody>
      </p:sp>
      <p:sp>
        <p:nvSpPr>
          <p:cNvPr id="2" name="Slide Number Placeholder 1"/>
          <p:cNvSpPr>
            <a:spLocks noGrp="1"/>
          </p:cNvSpPr>
          <p:nvPr>
            <p:ph type="sldNum" sz="quarter" idx="4"/>
          </p:nvPr>
        </p:nvSpPr>
        <p:spPr/>
        <p:txBody>
          <a:bodyPr/>
          <a:lstStyle/>
          <a:p>
            <a:fld id="{F60E1ACD-54E7-4E93-8CB7-920190DA3BE7}" type="slidenum">
              <a:rPr lang="en-US" smtClean="0"/>
              <a:pPr/>
              <a:t>5</a:t>
            </a:fld>
            <a:endParaRPr lang="en-US" dirty="0"/>
          </a:p>
        </p:txBody>
      </p:sp>
      <p:pic>
        <p:nvPicPr>
          <p:cNvPr id="3" name="Picture 2"/>
          <p:cNvPicPr>
            <a:picLocks noChangeAspect="1"/>
          </p:cNvPicPr>
          <p:nvPr/>
        </p:nvPicPr>
        <p:blipFill>
          <a:blip r:embed="rId3"/>
          <a:stretch>
            <a:fillRect/>
          </a:stretch>
        </p:blipFill>
        <p:spPr>
          <a:xfrm>
            <a:off x="990600" y="1371600"/>
            <a:ext cx="6784277" cy="4154073"/>
          </a:xfrm>
          <a:prstGeom prst="rect">
            <a:avLst/>
          </a:prstGeom>
        </p:spPr>
      </p:pic>
    </p:spTree>
    <p:extLst>
      <p:ext uri="{BB962C8B-B14F-4D97-AF65-F5344CB8AC3E}">
        <p14:creationId xmlns:p14="http://schemas.microsoft.com/office/powerpoint/2010/main" val="227056142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b="1" dirty="0" smtClean="0">
                <a:solidFill>
                  <a:schemeClr val="tx1"/>
                </a:solidFill>
              </a:rPr>
              <a:t>Benefits of Process Mapping</a:t>
            </a:r>
            <a:endParaRPr lang="en-US" sz="4000" b="1" dirty="0">
              <a:solidFill>
                <a:schemeClr val="tx1"/>
              </a:solidFill>
            </a:endParaRPr>
          </a:p>
        </p:txBody>
      </p:sp>
      <p:sp>
        <p:nvSpPr>
          <p:cNvPr id="3" name="Content Placeholder 2"/>
          <p:cNvSpPr>
            <a:spLocks noGrp="1"/>
          </p:cNvSpPr>
          <p:nvPr>
            <p:ph sz="quarter" idx="1"/>
          </p:nvPr>
        </p:nvSpPr>
        <p:spPr>
          <a:xfrm>
            <a:off x="533400" y="1371600"/>
            <a:ext cx="8001000" cy="4572000"/>
          </a:xfrm>
        </p:spPr>
        <p:txBody>
          <a:bodyPr/>
          <a:lstStyle/>
          <a:p>
            <a:pPr lvl="0"/>
            <a:r>
              <a:rPr lang="en-US" sz="2400" dirty="0" smtClean="0">
                <a:latin typeface="+mj-lt"/>
              </a:rPr>
              <a:t>Defining the “</a:t>
            </a:r>
            <a:r>
              <a:rPr lang="en-US" sz="2400" dirty="0">
                <a:latin typeface="+mj-lt"/>
              </a:rPr>
              <a:t>as is” business process and </a:t>
            </a:r>
            <a:r>
              <a:rPr lang="en-US" sz="2400" dirty="0" smtClean="0">
                <a:latin typeface="+mj-lt"/>
              </a:rPr>
              <a:t>clarifying the changes for the “to </a:t>
            </a:r>
            <a:r>
              <a:rPr lang="en-US" sz="2400" dirty="0">
                <a:latin typeface="+mj-lt"/>
              </a:rPr>
              <a:t>be” </a:t>
            </a:r>
            <a:r>
              <a:rPr lang="en-US" sz="2400" dirty="0" smtClean="0">
                <a:latin typeface="+mj-lt"/>
              </a:rPr>
              <a:t>process; planning for ERP</a:t>
            </a:r>
            <a:endParaRPr lang="en-US" sz="2400" dirty="0">
              <a:latin typeface="+mj-lt"/>
            </a:endParaRPr>
          </a:p>
          <a:p>
            <a:pPr lvl="0"/>
            <a:r>
              <a:rPr lang="en-US" sz="2400" dirty="0" smtClean="0">
                <a:latin typeface="+mj-lt"/>
              </a:rPr>
              <a:t>Determining </a:t>
            </a:r>
            <a:r>
              <a:rPr lang="en-US" sz="2400" dirty="0">
                <a:latin typeface="+mj-lt"/>
              </a:rPr>
              <a:t>whether “as is” measures of performance are appropriate and potentially </a:t>
            </a:r>
            <a:r>
              <a:rPr lang="en-US" sz="2400" dirty="0" smtClean="0">
                <a:latin typeface="+mj-lt"/>
              </a:rPr>
              <a:t>developing new </a:t>
            </a:r>
            <a:r>
              <a:rPr lang="en-US" sz="2400" dirty="0">
                <a:latin typeface="+mj-lt"/>
              </a:rPr>
              <a:t>performance measures for the “to be” process</a:t>
            </a:r>
          </a:p>
          <a:p>
            <a:pPr lvl="0"/>
            <a:r>
              <a:rPr lang="en-US" sz="2400" dirty="0">
                <a:latin typeface="+mj-lt"/>
              </a:rPr>
              <a:t>Identifying responsible </a:t>
            </a:r>
            <a:r>
              <a:rPr lang="en-US" sz="2400" dirty="0" smtClean="0">
                <a:latin typeface="+mj-lt"/>
              </a:rPr>
              <a:t>parties</a:t>
            </a:r>
          </a:p>
          <a:p>
            <a:pPr lvl="0"/>
            <a:r>
              <a:rPr lang="en-US" sz="2400" dirty="0" smtClean="0">
                <a:latin typeface="+mj-lt"/>
              </a:rPr>
              <a:t>Highlighting </a:t>
            </a:r>
            <a:r>
              <a:rPr lang="en-US" sz="2400" dirty="0">
                <a:latin typeface="+mj-lt"/>
              </a:rPr>
              <a:t>workflow </a:t>
            </a:r>
            <a:r>
              <a:rPr lang="en-US" sz="2400" dirty="0" smtClean="0">
                <a:latin typeface="+mj-lt"/>
              </a:rPr>
              <a:t>inefficiencies, such as bottlenecks</a:t>
            </a:r>
          </a:p>
          <a:p>
            <a:pPr lvl="0"/>
            <a:r>
              <a:rPr lang="en-US" sz="2400" dirty="0" smtClean="0">
                <a:latin typeface="+mj-lt"/>
              </a:rPr>
              <a:t>Understanding where </a:t>
            </a:r>
            <a:r>
              <a:rPr lang="en-US" sz="2400" dirty="0">
                <a:latin typeface="+mj-lt"/>
              </a:rPr>
              <a:t>internal controls </a:t>
            </a:r>
            <a:r>
              <a:rPr lang="en-US" sz="2400" dirty="0" smtClean="0">
                <a:latin typeface="+mj-lt"/>
              </a:rPr>
              <a:t>are or dictating  </a:t>
            </a:r>
            <a:r>
              <a:rPr lang="en-US" sz="2400" dirty="0">
                <a:latin typeface="+mj-lt"/>
              </a:rPr>
              <a:t>where they </a:t>
            </a:r>
            <a:r>
              <a:rPr lang="en-US" sz="2400" dirty="0" smtClean="0">
                <a:latin typeface="+mj-lt"/>
              </a:rPr>
              <a:t>should be</a:t>
            </a:r>
          </a:p>
          <a:p>
            <a:pPr lvl="0"/>
            <a:r>
              <a:rPr lang="en-US" sz="2400" dirty="0" smtClean="0">
                <a:latin typeface="+mj-lt"/>
              </a:rPr>
              <a:t>Orienting and training new employees or retraining </a:t>
            </a:r>
          </a:p>
          <a:p>
            <a:pPr lvl="0"/>
            <a:r>
              <a:rPr lang="en-US" sz="2400" dirty="0" smtClean="0">
                <a:latin typeface="+mj-lt"/>
              </a:rPr>
              <a:t>Serving </a:t>
            </a:r>
            <a:r>
              <a:rPr lang="en-US" sz="2400" dirty="0">
                <a:latin typeface="+mj-lt"/>
              </a:rPr>
              <a:t>as an integral part of the company’s policies and procedures documentation </a:t>
            </a:r>
          </a:p>
        </p:txBody>
      </p:sp>
      <p:sp>
        <p:nvSpPr>
          <p:cNvPr id="4" name="Slide Number Placeholder 3"/>
          <p:cNvSpPr>
            <a:spLocks noGrp="1"/>
          </p:cNvSpPr>
          <p:nvPr>
            <p:ph type="sldNum" sz="quarter" idx="4"/>
          </p:nvPr>
        </p:nvSpPr>
        <p:spPr/>
        <p:txBody>
          <a:bodyPr/>
          <a:lstStyle/>
          <a:p>
            <a:fld id="{F60E1ACD-54E7-4E93-8CB7-920190DA3BE7}" type="slidenum">
              <a:rPr lang="en-US" smtClean="0"/>
              <a:pPr/>
              <a:t>6</a:t>
            </a:fld>
            <a:endParaRPr lang="en-US" dirty="0"/>
          </a:p>
        </p:txBody>
      </p:sp>
    </p:spTree>
    <p:extLst>
      <p:ext uri="{BB962C8B-B14F-4D97-AF65-F5344CB8AC3E}">
        <p14:creationId xmlns:p14="http://schemas.microsoft.com/office/powerpoint/2010/main" val="37807291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381000"/>
            <a:ext cx="7086600" cy="1143000"/>
          </a:xfrm>
        </p:spPr>
        <p:txBody>
          <a:bodyPr/>
          <a:lstStyle/>
          <a:p>
            <a:pPr algn="ctr"/>
            <a:r>
              <a:rPr lang="en-US" sz="4000" b="1" dirty="0" smtClean="0">
                <a:solidFill>
                  <a:schemeClr val="tx1"/>
                </a:solidFill>
              </a:rPr>
              <a:t>Gathering Information for the Process Map</a:t>
            </a:r>
            <a:endParaRPr lang="en-US" sz="4000" dirty="0">
              <a:solidFill>
                <a:schemeClr val="tx1"/>
              </a:solidFill>
            </a:endParaRPr>
          </a:p>
        </p:txBody>
      </p:sp>
      <p:sp>
        <p:nvSpPr>
          <p:cNvPr id="3" name="Content Placeholder 2"/>
          <p:cNvSpPr>
            <a:spLocks noGrp="1"/>
          </p:cNvSpPr>
          <p:nvPr>
            <p:ph sz="quarter" idx="1"/>
          </p:nvPr>
        </p:nvSpPr>
        <p:spPr>
          <a:xfrm>
            <a:off x="838200" y="1752600"/>
            <a:ext cx="7772400" cy="4572000"/>
          </a:xfrm>
        </p:spPr>
        <p:txBody>
          <a:bodyPr/>
          <a:lstStyle/>
          <a:p>
            <a:r>
              <a:rPr lang="en-US" b="1" dirty="0"/>
              <a:t>S</a:t>
            </a:r>
            <a:r>
              <a:rPr lang="en-US" b="1" dirty="0" smtClean="0"/>
              <a:t>elf-generate </a:t>
            </a:r>
            <a:r>
              <a:rPr lang="en-US" b="1" dirty="0"/>
              <a:t>method</a:t>
            </a:r>
            <a:r>
              <a:rPr lang="en-US" dirty="0"/>
              <a:t> </a:t>
            </a:r>
            <a:r>
              <a:rPr lang="en-US" dirty="0" smtClean="0"/>
              <a:t>– used </a:t>
            </a:r>
            <a:r>
              <a:rPr lang="en-US" dirty="0"/>
              <a:t>when the preparer personally knows the </a:t>
            </a:r>
            <a:r>
              <a:rPr lang="en-US" dirty="0" smtClean="0"/>
              <a:t>process</a:t>
            </a:r>
          </a:p>
          <a:p>
            <a:r>
              <a:rPr lang="en-US" b="1" dirty="0"/>
              <a:t>O</a:t>
            </a:r>
            <a:r>
              <a:rPr lang="en-US" b="1" dirty="0" smtClean="0"/>
              <a:t>ne-on-one </a:t>
            </a:r>
            <a:r>
              <a:rPr lang="en-US" b="1" dirty="0"/>
              <a:t>interview </a:t>
            </a:r>
            <a:r>
              <a:rPr lang="en-US" b="1" dirty="0" smtClean="0"/>
              <a:t>method </a:t>
            </a:r>
            <a:r>
              <a:rPr lang="en-US" dirty="0" smtClean="0"/>
              <a:t>–</a:t>
            </a:r>
            <a:r>
              <a:rPr lang="en-US" b="1" dirty="0" smtClean="0"/>
              <a:t> </a:t>
            </a:r>
            <a:r>
              <a:rPr lang="en-US" dirty="0" smtClean="0"/>
              <a:t>each </a:t>
            </a:r>
            <a:r>
              <a:rPr lang="en-US" dirty="0"/>
              <a:t>person involved in the process is interviewed separately and </a:t>
            </a:r>
            <a:r>
              <a:rPr lang="en-US" dirty="0" smtClean="0"/>
              <a:t>sequentially</a:t>
            </a:r>
          </a:p>
          <a:p>
            <a:r>
              <a:rPr lang="en-US" b="1" dirty="0"/>
              <a:t>G</a:t>
            </a:r>
            <a:r>
              <a:rPr lang="en-US" b="1" dirty="0" smtClean="0"/>
              <a:t>roup </a:t>
            </a:r>
            <a:r>
              <a:rPr lang="en-US" b="1" dirty="0"/>
              <a:t>interview </a:t>
            </a:r>
            <a:r>
              <a:rPr lang="en-US" b="1" dirty="0" smtClean="0"/>
              <a:t>method</a:t>
            </a:r>
            <a:r>
              <a:rPr lang="en-US" dirty="0" smtClean="0"/>
              <a:t> – everyone </a:t>
            </a:r>
            <a:r>
              <a:rPr lang="en-US" dirty="0"/>
              <a:t>involved in the process is asked to participate as a group to generate the process </a:t>
            </a:r>
            <a:r>
              <a:rPr lang="en-US" dirty="0" smtClean="0"/>
              <a:t>map</a:t>
            </a:r>
          </a:p>
          <a:p>
            <a:pPr lvl="1"/>
            <a:r>
              <a:rPr lang="en-US" sz="2600" dirty="0" smtClean="0"/>
              <a:t>Usually the most effective method</a:t>
            </a:r>
          </a:p>
          <a:p>
            <a:pPr marL="319088" lvl="1" indent="0">
              <a:buNone/>
            </a:pPr>
            <a:endParaRPr lang="en-US" dirty="0" smtClean="0"/>
          </a:p>
        </p:txBody>
      </p:sp>
      <p:sp>
        <p:nvSpPr>
          <p:cNvPr id="4" name="Slide Number Placeholder 3"/>
          <p:cNvSpPr>
            <a:spLocks noGrp="1"/>
          </p:cNvSpPr>
          <p:nvPr>
            <p:ph type="sldNum" sz="quarter" idx="4"/>
          </p:nvPr>
        </p:nvSpPr>
        <p:spPr/>
        <p:txBody>
          <a:bodyPr/>
          <a:lstStyle/>
          <a:p>
            <a:fld id="{F60E1ACD-54E7-4E93-8CB7-920190DA3BE7}" type="slidenum">
              <a:rPr lang="en-US" smtClean="0"/>
              <a:pPr/>
              <a:t>7</a:t>
            </a:fld>
            <a:endParaRPr lang="en-US" dirty="0"/>
          </a:p>
        </p:txBody>
      </p:sp>
    </p:spTree>
    <p:extLst>
      <p:ext uri="{BB962C8B-B14F-4D97-AF65-F5344CB8AC3E}">
        <p14:creationId xmlns:p14="http://schemas.microsoft.com/office/powerpoint/2010/main" val="31722476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762000"/>
          </a:xfrm>
        </p:spPr>
        <p:txBody>
          <a:bodyPr/>
          <a:lstStyle/>
          <a:p>
            <a:pPr algn="ctr"/>
            <a:r>
              <a:rPr lang="en-US" sz="4000" b="1" dirty="0" smtClean="0">
                <a:solidFill>
                  <a:schemeClr val="tx1"/>
                </a:solidFill>
                <a:latin typeface="+mn-lt"/>
              </a:rPr>
              <a:t>Process Mapping Roles </a:t>
            </a:r>
            <a:endParaRPr lang="en-US" sz="4000" dirty="0">
              <a:solidFill>
                <a:schemeClr val="tx1"/>
              </a:solidFill>
              <a:latin typeface="+mn-lt"/>
            </a:endParaRPr>
          </a:p>
        </p:txBody>
      </p:sp>
      <p:sp>
        <p:nvSpPr>
          <p:cNvPr id="3" name="Content Placeholder 2"/>
          <p:cNvSpPr>
            <a:spLocks noGrp="1"/>
          </p:cNvSpPr>
          <p:nvPr>
            <p:ph sz="quarter" idx="1"/>
          </p:nvPr>
        </p:nvSpPr>
        <p:spPr>
          <a:xfrm>
            <a:off x="609600" y="990600"/>
            <a:ext cx="7772400" cy="5181600"/>
          </a:xfrm>
        </p:spPr>
        <p:txBody>
          <a:bodyPr/>
          <a:lstStyle/>
          <a:p>
            <a:pPr lvl="0"/>
            <a:r>
              <a:rPr lang="en-US" sz="2500" b="1" dirty="0"/>
              <a:t>Process map facilitator </a:t>
            </a:r>
            <a:r>
              <a:rPr lang="en-US" sz="2500" dirty="0"/>
              <a:t>– p</a:t>
            </a:r>
            <a:r>
              <a:rPr lang="en-US" sz="2500" dirty="0" smtClean="0"/>
              <a:t>romotes </a:t>
            </a:r>
            <a:r>
              <a:rPr lang="en-US" sz="2500" dirty="0"/>
              <a:t>and focuses the discussions and provides an unbiased, objective point of </a:t>
            </a:r>
            <a:r>
              <a:rPr lang="en-US" sz="2500" dirty="0" smtClean="0"/>
              <a:t>view</a:t>
            </a:r>
          </a:p>
          <a:p>
            <a:pPr lvl="0"/>
            <a:r>
              <a:rPr lang="en-US" sz="2500" b="1" dirty="0" smtClean="0"/>
              <a:t>Process </a:t>
            </a:r>
            <a:r>
              <a:rPr lang="en-US" sz="2500" b="1" dirty="0"/>
              <a:t>owner </a:t>
            </a:r>
            <a:r>
              <a:rPr lang="en-US" sz="2500" dirty="0"/>
              <a:t>– r</a:t>
            </a:r>
            <a:r>
              <a:rPr lang="en-US" sz="2500" dirty="0" smtClean="0"/>
              <a:t>esponsible </a:t>
            </a:r>
            <a:r>
              <a:rPr lang="en-US" sz="2500" dirty="0"/>
              <a:t>for the proper completion of process steps and has authority over the process, its interfaces, and changes that will take place to the </a:t>
            </a:r>
            <a:r>
              <a:rPr lang="en-US" sz="2500" dirty="0" smtClean="0"/>
              <a:t>process </a:t>
            </a:r>
            <a:endParaRPr lang="en-US" sz="2500" dirty="0"/>
          </a:p>
          <a:p>
            <a:pPr lvl="0"/>
            <a:r>
              <a:rPr lang="en-US" sz="2500" b="1" dirty="0"/>
              <a:t>Subject matter expert</a:t>
            </a:r>
            <a:r>
              <a:rPr lang="en-US" sz="2500" dirty="0"/>
              <a:t> – </a:t>
            </a:r>
            <a:r>
              <a:rPr lang="en-US" sz="2500" dirty="0" smtClean="0"/>
              <a:t>knows </a:t>
            </a:r>
            <a:r>
              <a:rPr lang="en-US" sz="2500" dirty="0"/>
              <a:t>the process intimately, providing knowledge and </a:t>
            </a:r>
            <a:r>
              <a:rPr lang="en-US" sz="2500" dirty="0" smtClean="0"/>
              <a:t>expertise</a:t>
            </a:r>
            <a:endParaRPr lang="en-US" sz="2500" dirty="0"/>
          </a:p>
          <a:p>
            <a:pPr lvl="0"/>
            <a:r>
              <a:rPr lang="en-US" sz="2500" b="1" dirty="0"/>
              <a:t>Process implementer </a:t>
            </a:r>
            <a:r>
              <a:rPr lang="en-US" sz="2500" dirty="0"/>
              <a:t>–</a:t>
            </a:r>
            <a:r>
              <a:rPr lang="en-US" sz="2500" b="1" dirty="0"/>
              <a:t> </a:t>
            </a:r>
            <a:r>
              <a:rPr lang="en-US" sz="2500" dirty="0"/>
              <a:t>e</a:t>
            </a:r>
            <a:r>
              <a:rPr lang="en-US" sz="2500" dirty="0" smtClean="0"/>
              <a:t>xecutes </a:t>
            </a:r>
            <a:r>
              <a:rPr lang="en-US" sz="2500" dirty="0"/>
              <a:t>recommendations and implements changes (new procedures, systems</a:t>
            </a:r>
            <a:r>
              <a:rPr lang="en-US" sz="2500" dirty="0" smtClean="0"/>
              <a:t>)</a:t>
            </a:r>
          </a:p>
          <a:p>
            <a:pPr lvl="0"/>
            <a:r>
              <a:rPr lang="en-US" sz="2500" b="1" dirty="0" smtClean="0"/>
              <a:t>Process </a:t>
            </a:r>
            <a:r>
              <a:rPr lang="en-US" sz="2500" b="1" dirty="0"/>
              <a:t>evaluator </a:t>
            </a:r>
            <a:r>
              <a:rPr lang="en-US" sz="2500" dirty="0"/>
              <a:t>–</a:t>
            </a:r>
            <a:r>
              <a:rPr lang="en-US" sz="2500" b="1" dirty="0"/>
              <a:t> </a:t>
            </a:r>
            <a:r>
              <a:rPr lang="en-US" sz="2500" dirty="0"/>
              <a:t>t</a:t>
            </a:r>
            <a:r>
              <a:rPr lang="en-US" sz="2500" dirty="0" smtClean="0"/>
              <a:t>ests </a:t>
            </a:r>
            <a:r>
              <a:rPr lang="en-US" sz="2500" dirty="0"/>
              <a:t>the “to be” process and implementation change. Helps determine new metrics for the evaluation of the “to be” </a:t>
            </a:r>
            <a:r>
              <a:rPr lang="en-US" sz="2500" dirty="0" smtClean="0"/>
              <a:t>process</a:t>
            </a:r>
            <a:endParaRPr lang="en-US" sz="2500" dirty="0"/>
          </a:p>
        </p:txBody>
      </p:sp>
      <p:sp>
        <p:nvSpPr>
          <p:cNvPr id="4" name="Slide Number Placeholder 3"/>
          <p:cNvSpPr>
            <a:spLocks noGrp="1"/>
          </p:cNvSpPr>
          <p:nvPr>
            <p:ph type="sldNum" sz="quarter" idx="4"/>
          </p:nvPr>
        </p:nvSpPr>
        <p:spPr/>
        <p:txBody>
          <a:bodyPr/>
          <a:lstStyle/>
          <a:p>
            <a:fld id="{F60E1ACD-54E7-4E93-8CB7-920190DA3BE7}" type="slidenum">
              <a:rPr lang="en-US" smtClean="0"/>
              <a:pPr/>
              <a:t>8</a:t>
            </a:fld>
            <a:endParaRPr lang="en-US" dirty="0"/>
          </a:p>
        </p:txBody>
      </p:sp>
    </p:spTree>
    <p:extLst>
      <p:ext uri="{BB962C8B-B14F-4D97-AF65-F5344CB8AC3E}">
        <p14:creationId xmlns:p14="http://schemas.microsoft.com/office/powerpoint/2010/main" val="5943587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609600"/>
          </a:xfrm>
        </p:spPr>
        <p:txBody>
          <a:bodyPr/>
          <a:lstStyle/>
          <a:p>
            <a:pPr algn="ctr"/>
            <a:r>
              <a:rPr lang="en-US" sz="4000" b="1" dirty="0" smtClean="0">
                <a:solidFill>
                  <a:schemeClr val="tx1"/>
                </a:solidFill>
                <a:latin typeface="+mn-lt"/>
              </a:rPr>
              <a:t>Steps for Drawing Process Maps</a:t>
            </a:r>
            <a:endParaRPr lang="en-US" sz="4000" b="1" dirty="0">
              <a:solidFill>
                <a:schemeClr val="tx1"/>
              </a:solidFill>
              <a:latin typeface="+mn-lt"/>
            </a:endParaRPr>
          </a:p>
        </p:txBody>
      </p:sp>
      <p:sp>
        <p:nvSpPr>
          <p:cNvPr id="3" name="Content Placeholder 2"/>
          <p:cNvSpPr>
            <a:spLocks noGrp="1"/>
          </p:cNvSpPr>
          <p:nvPr>
            <p:ph sz="quarter" idx="1"/>
          </p:nvPr>
        </p:nvSpPr>
        <p:spPr>
          <a:xfrm>
            <a:off x="381000" y="1058500"/>
            <a:ext cx="8534400" cy="5037499"/>
          </a:xfrm>
        </p:spPr>
        <p:txBody>
          <a:bodyPr/>
          <a:lstStyle/>
          <a:p>
            <a:pPr lvl="0"/>
            <a:r>
              <a:rPr lang="en-US" sz="2400" dirty="0"/>
              <a:t>Have a defined purpose for mapping a </a:t>
            </a:r>
            <a:r>
              <a:rPr lang="en-US" sz="2400" dirty="0" smtClean="0"/>
              <a:t>process and explain it to the group</a:t>
            </a:r>
          </a:p>
          <a:p>
            <a:pPr lvl="0"/>
            <a:r>
              <a:rPr lang="en-US" sz="2400" dirty="0" smtClean="0"/>
              <a:t>Identify </a:t>
            </a:r>
            <a:r>
              <a:rPr lang="en-US" sz="2400" dirty="0"/>
              <a:t>the scope </a:t>
            </a:r>
            <a:r>
              <a:rPr lang="en-US" sz="2400" dirty="0" smtClean="0"/>
              <a:t>of </a:t>
            </a:r>
            <a:r>
              <a:rPr lang="en-US" sz="2400" dirty="0"/>
              <a:t>the </a:t>
            </a:r>
            <a:r>
              <a:rPr lang="en-US" sz="2400" dirty="0" smtClean="0"/>
              <a:t>process, without being too </a:t>
            </a:r>
            <a:r>
              <a:rPr lang="en-US" sz="2400" dirty="0"/>
              <a:t>broad. Label the scope </a:t>
            </a:r>
            <a:r>
              <a:rPr lang="en-US" sz="2400" dirty="0" smtClean="0"/>
              <a:t>at </a:t>
            </a:r>
            <a:r>
              <a:rPr lang="en-US" sz="2400" dirty="0"/>
              <a:t>the top of each </a:t>
            </a:r>
            <a:r>
              <a:rPr lang="en-US" sz="2400" dirty="0" smtClean="0"/>
              <a:t>page</a:t>
            </a:r>
            <a:endParaRPr lang="en-US" sz="2400" dirty="0"/>
          </a:p>
          <a:p>
            <a:pPr lvl="0"/>
            <a:r>
              <a:rPr lang="en-US" sz="2400" dirty="0"/>
              <a:t>Agree on the level of detail to be </a:t>
            </a:r>
            <a:r>
              <a:rPr lang="en-US" sz="2400" dirty="0" smtClean="0"/>
              <a:t>displayed</a:t>
            </a:r>
            <a:endParaRPr lang="en-US" sz="2400" dirty="0"/>
          </a:p>
          <a:p>
            <a:pPr lvl="0"/>
            <a:r>
              <a:rPr lang="en-US" sz="2400" dirty="0"/>
              <a:t>Determine the roles participating in the </a:t>
            </a:r>
            <a:r>
              <a:rPr lang="en-US" sz="2400" dirty="0" smtClean="0"/>
              <a:t>process. These </a:t>
            </a:r>
            <a:r>
              <a:rPr lang="en-US" sz="2400" dirty="0"/>
              <a:t>roles are shown as bands across or down the page and are called </a:t>
            </a:r>
            <a:r>
              <a:rPr lang="en-US" sz="2400" b="1" dirty="0"/>
              <a:t>swim lanes</a:t>
            </a:r>
            <a:r>
              <a:rPr lang="en-US" sz="2400" dirty="0"/>
              <a:t>. Swim lanes organize activities into groups based on who is responsible for </a:t>
            </a:r>
            <a:r>
              <a:rPr lang="en-US" sz="2400" dirty="0" smtClean="0"/>
              <a:t>the steps</a:t>
            </a:r>
            <a:endParaRPr lang="en-US" sz="2400" dirty="0"/>
          </a:p>
          <a:p>
            <a:pPr lvl="0"/>
            <a:r>
              <a:rPr lang="en-US" sz="2400" dirty="0"/>
              <a:t>Identify the </a:t>
            </a:r>
            <a:r>
              <a:rPr lang="en-US" sz="2400" b="1" dirty="0"/>
              <a:t>trigger </a:t>
            </a:r>
            <a:r>
              <a:rPr lang="en-US" sz="2400" b="1" dirty="0" smtClean="0"/>
              <a:t>activity</a:t>
            </a:r>
            <a:r>
              <a:rPr lang="en-US" sz="2400" dirty="0"/>
              <a:t> </a:t>
            </a:r>
            <a:r>
              <a:rPr lang="en-US" sz="2400" dirty="0" smtClean="0"/>
              <a:t>– </a:t>
            </a:r>
            <a:r>
              <a:rPr lang="en-US" sz="2400" dirty="0"/>
              <a:t>the event that denotes the start of the process. For horizontal maps, the trigger activity should be placed in the top swim lane all the way to the </a:t>
            </a:r>
            <a:r>
              <a:rPr lang="en-US" sz="2400" dirty="0" smtClean="0"/>
              <a:t>left</a:t>
            </a:r>
            <a:endParaRPr lang="en-US" sz="2400" dirty="0"/>
          </a:p>
          <a:p>
            <a:pPr lvl="0"/>
            <a:r>
              <a:rPr lang="en-US" sz="2400" dirty="0"/>
              <a:t>Organize the process map so that activities move either to the right, down, or up. Avoid connectors that move to the </a:t>
            </a:r>
            <a:r>
              <a:rPr lang="en-US" sz="2400" dirty="0" smtClean="0"/>
              <a:t>left</a:t>
            </a:r>
            <a:endParaRPr lang="en-US" sz="2400" dirty="0"/>
          </a:p>
          <a:p>
            <a:pPr marL="0" indent="0">
              <a:buClrTx/>
              <a:buNone/>
            </a:pPr>
            <a:endParaRPr lang="en-US" sz="2400" dirty="0" smtClean="0"/>
          </a:p>
        </p:txBody>
      </p:sp>
      <p:sp>
        <p:nvSpPr>
          <p:cNvPr id="4" name="Slide Number Placeholder 3"/>
          <p:cNvSpPr>
            <a:spLocks noGrp="1"/>
          </p:cNvSpPr>
          <p:nvPr>
            <p:ph type="sldNum" sz="quarter" idx="4"/>
          </p:nvPr>
        </p:nvSpPr>
        <p:spPr/>
        <p:txBody>
          <a:bodyPr/>
          <a:lstStyle/>
          <a:p>
            <a:fld id="{F60E1ACD-54E7-4E93-8CB7-920190DA3BE7}" type="slidenum">
              <a:rPr lang="en-US" smtClean="0"/>
              <a:pPr/>
              <a:t>9</a:t>
            </a:fld>
            <a:endParaRPr lang="en-US" dirty="0"/>
          </a:p>
        </p:txBody>
      </p:sp>
    </p:spTree>
    <p:extLst>
      <p:ext uri="{BB962C8B-B14F-4D97-AF65-F5344CB8AC3E}">
        <p14:creationId xmlns:p14="http://schemas.microsoft.com/office/powerpoint/2010/main" val="6173529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theme/theme1.xml><?xml version="1.0" encoding="utf-8"?>
<a:theme xmlns:a="http://schemas.openxmlformats.org/drawingml/2006/main" name="LFT_FDN_Tweaked">
  <a:themeElements>
    <a:clrScheme name="Fresh">
      <a:dk1>
        <a:sysClr val="windowText" lastClr="000000"/>
      </a:dk1>
      <a:lt1>
        <a:sysClr val="window" lastClr="FFFFFF"/>
      </a:lt1>
      <a:dk2>
        <a:srgbClr val="00539B"/>
      </a:dk2>
      <a:lt2>
        <a:srgbClr val="0081C6"/>
      </a:lt2>
      <a:accent1>
        <a:srgbClr val="7BC143"/>
      </a:accent1>
      <a:accent2>
        <a:srgbClr val="F47B20"/>
      </a:accent2>
      <a:accent3>
        <a:srgbClr val="FFECBC"/>
      </a:accent3>
      <a:accent4>
        <a:srgbClr val="C2E1F6"/>
      </a:accent4>
      <a:accent5>
        <a:srgbClr val="000000"/>
      </a:accent5>
      <a:accent6>
        <a:srgbClr val="333333"/>
      </a:accent6>
      <a:hlink>
        <a:srgbClr val="594331"/>
      </a:hlink>
      <a:folHlink>
        <a:srgbClr val="777777"/>
      </a:folHlink>
    </a:clrScheme>
    <a:fontScheme name="CDM LFT">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lnSpc>
            <a:spcPct val="90000"/>
          </a:lnSpc>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90000"/>
          </a:lnSpc>
          <a:defRPr dirty="0" err="1" smtClean="0">
            <a:solidFill>
              <a:schemeClr val="tx2"/>
            </a:solidFill>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1136</TotalTime>
  <Words>1234</Words>
  <Application>Microsoft Office PowerPoint</Application>
  <PresentationFormat>On-screen Show (4:3)</PresentationFormat>
  <Paragraphs>94</Paragraphs>
  <Slides>17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Batang</vt:lpstr>
      <vt:lpstr>Arial</vt:lpstr>
      <vt:lpstr>Calibri</vt:lpstr>
      <vt:lpstr>Felix Titling</vt:lpstr>
      <vt:lpstr>Times</vt:lpstr>
      <vt:lpstr>Wingdings</vt:lpstr>
      <vt:lpstr>LFT_FDN_Tweaked</vt:lpstr>
      <vt:lpstr>MODERN ERP</vt:lpstr>
      <vt:lpstr>Objectives</vt:lpstr>
      <vt:lpstr>Systems Diagrams</vt:lpstr>
      <vt:lpstr>The Process Map</vt:lpstr>
      <vt:lpstr>Process Map Symbols and Descriptions</vt:lpstr>
      <vt:lpstr>Benefits of Process Mapping</vt:lpstr>
      <vt:lpstr>Gathering Information for the Process Map</vt:lpstr>
      <vt:lpstr>Process Mapping Roles </vt:lpstr>
      <vt:lpstr>Steps for Drawing Process Maps</vt:lpstr>
      <vt:lpstr>Steps for Drawing Process Maps</vt:lpstr>
      <vt:lpstr>Tips for Drawing Professional Process Maps</vt:lpstr>
      <vt:lpstr>Process Map Example – Electric City </vt:lpstr>
      <vt:lpstr>Electric City Process Map – Extensions</vt:lpstr>
      <vt:lpstr>Fit Gear Bi-Weekly Payroll Narrative</vt:lpstr>
      <vt:lpstr>Advanced Process Map Example –  Fit Gear</vt:lpstr>
      <vt:lpstr>Advanced Process Map Example –  Fit Gear</vt:lpstr>
      <vt:lpstr>Process Issues and Suggested Process Redesigns for Fit Gear </vt:lpstr>
    </vt:vector>
  </TitlesOfParts>
  <Company>CDM Smith</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Herding Cats:</dc:title>
  <dc:creator>Williams, Toni</dc:creator>
  <cp:lastModifiedBy>Dr. Marianne Bradford</cp:lastModifiedBy>
  <cp:revision>38</cp:revision>
  <cp:lastPrinted>2014-02-24T14:54:12Z</cp:lastPrinted>
  <dcterms:created xsi:type="dcterms:W3CDTF">2014-02-17T14:19:50Z</dcterms:created>
  <dcterms:modified xsi:type="dcterms:W3CDTF">2015-02-03T19:11:51Z</dcterms:modified>
</cp:coreProperties>
</file>